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78" r:id="rId4"/>
    <p:sldId id="262" r:id="rId5"/>
    <p:sldId id="276" r:id="rId6"/>
    <p:sldId id="268" r:id="rId7"/>
    <p:sldId id="279" r:id="rId8"/>
    <p:sldId id="270" r:id="rId9"/>
    <p:sldId id="266" r:id="rId10"/>
    <p:sldId id="260" r:id="rId11"/>
    <p:sldId id="274" r:id="rId12"/>
    <p:sldId id="281" r:id="rId13"/>
    <p:sldId id="272" r:id="rId14"/>
    <p:sldId id="282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4D16-949B-4C35-90BB-2CCEF736C5D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53AF-2190-47DA-83CF-9E2783848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3AF-2190-47DA-83CF-9E2783848B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9E9CEA-8989-48E2-8D15-AEE03A335B9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6DD049-8791-4EE8-AC0E-960C75C7F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1430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Phenols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971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Dr. Neeta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Sinha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800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Jamshedpur Cooperative College Jamshedpur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28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B. Sc. 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 Semester III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                                                                                               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Acylation</a:t>
            </a:r>
            <a:r>
              <a:rPr lang="en-US" sz="2000" b="1" dirty="0" smtClean="0"/>
              <a:t> ( Fries rearrangement</a:t>
            </a:r>
            <a:r>
              <a:rPr lang="en-US" sz="2000" b="1" dirty="0" smtClean="0"/>
              <a:t>) -  Phenol when reacts with acid chloride or acid anhydride corresponding esters are formed.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C6H5OH + CH3COCl                                     C6H5OCOCH3 + </a:t>
            </a:r>
            <a:r>
              <a:rPr lang="en-US" sz="2000" b="1" dirty="0" err="1" smtClean="0"/>
              <a:t>HCl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C6H5OH + ( CH3CO)2O                                      C6H5OCOCH3 +  CH3COOH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Electrophilic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subtitution</a:t>
            </a:r>
            <a:r>
              <a:rPr lang="en-US" sz="2000" b="1" dirty="0" smtClean="0"/>
              <a:t> reaction – Phenol is 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directing because –OH group increases the electron density at these position.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err="1" smtClean="0"/>
              <a:t>i</a:t>
            </a:r>
            <a:r>
              <a:rPr lang="en-US" sz="2000" b="1" dirty="0" smtClean="0"/>
              <a:t>)  Nitration -  Nitration of phenol with dilute nitric acid gives the mixture of 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 </a:t>
            </a:r>
            <a:r>
              <a:rPr lang="en-US" sz="2000" b="1" dirty="0" smtClean="0"/>
              <a:t>&amp;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nitrophenol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         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             C6H5OH</a:t>
            </a:r>
          </a:p>
          <a:p>
            <a:pPr>
              <a:buNone/>
            </a:pPr>
            <a:endParaRPr lang="en-US" sz="2000" b="1" dirty="0" smtClean="0"/>
          </a:p>
          <a:p>
            <a:pPr marL="582930" indent="-514350">
              <a:buAutoNum type="romanLcParenR" startAt="2"/>
            </a:pPr>
            <a:endParaRPr lang="en-US" sz="2000" b="1" dirty="0" smtClean="0"/>
          </a:p>
          <a:p>
            <a:pPr marL="582930" indent="-514350">
              <a:buAutoNum type="romanLcParenR" startAt="2"/>
            </a:pPr>
            <a:r>
              <a:rPr lang="en-US" sz="2000" b="1" dirty="0" err="1" smtClean="0"/>
              <a:t>Halogenation</a:t>
            </a:r>
            <a:r>
              <a:rPr lang="en-US" sz="2000" b="1" dirty="0" smtClean="0"/>
              <a:t> -  </a:t>
            </a:r>
            <a:r>
              <a:rPr lang="en-US" sz="2000" b="1" dirty="0" err="1" smtClean="0"/>
              <a:t>Halogenation</a:t>
            </a:r>
            <a:r>
              <a:rPr lang="en-US" sz="2000" b="1" dirty="0" smtClean="0"/>
              <a:t> of phenol gives 2,4,6- </a:t>
            </a:r>
            <a:r>
              <a:rPr lang="en-US" sz="2000" b="1" dirty="0" err="1" smtClean="0"/>
              <a:t>trisubstituted</a:t>
            </a:r>
            <a:r>
              <a:rPr lang="en-US" sz="2000" b="1" dirty="0" smtClean="0"/>
              <a:t> product.</a:t>
            </a:r>
          </a:p>
          <a:p>
            <a:pPr marL="582930" indent="-514350">
              <a:buNone/>
            </a:pPr>
            <a:r>
              <a:rPr lang="en-US" sz="2000" b="1" dirty="0" smtClean="0"/>
              <a:t>                      </a:t>
            </a:r>
          </a:p>
          <a:p>
            <a:pPr marL="582930" indent="-514350">
              <a:buNone/>
            </a:pPr>
            <a:r>
              <a:rPr lang="en-US" sz="2000" b="1" dirty="0" smtClean="0"/>
              <a:t>                                         Br2/H2O</a:t>
            </a:r>
            <a:endParaRPr lang="en-US" sz="2000" b="1" dirty="0" smtClean="0"/>
          </a:p>
          <a:p>
            <a:pPr marL="582930" indent="-514350">
              <a:buNone/>
            </a:pPr>
            <a:r>
              <a:rPr lang="en-US" sz="2000" b="1" dirty="0" smtClean="0"/>
              <a:t>                   C6H5OH</a:t>
            </a:r>
            <a:r>
              <a:rPr lang="en-US" sz="2000" b="1" dirty="0" smtClean="0"/>
              <a:t> </a:t>
            </a:r>
            <a:endParaRPr lang="en-US" sz="20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42672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5943600"/>
            <a:ext cx="1447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16002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00400" y="1905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228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Properties </a:t>
            </a:r>
            <a:r>
              <a:rPr lang="en-US" sz="2000" b="1" i="1" dirty="0" smtClean="0"/>
              <a:t>continued …..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00" y="44180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486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19" name="Hexagon 18"/>
          <p:cNvSpPr/>
          <p:nvPr/>
        </p:nvSpPr>
        <p:spPr>
          <a:xfrm>
            <a:off x="3733800" y="40386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86200" y="41910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781800" y="40386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934200" y="41910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43434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4400" y="4114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7" name="Hexagon 26"/>
          <p:cNvSpPr/>
          <p:nvPr/>
        </p:nvSpPr>
        <p:spPr>
          <a:xfrm>
            <a:off x="4572000" y="56388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24400" y="57912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410200" y="60198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912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62600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cxnSp>
        <p:nvCxnSpPr>
          <p:cNvPr id="33" name="Straight Connector 32"/>
          <p:cNvCxnSpPr>
            <a:stCxn id="19" idx="5"/>
          </p:cNvCxnSpPr>
          <p:nvPr/>
        </p:nvCxnSpPr>
        <p:spPr>
          <a:xfrm rot="5400000" flipH="1" flipV="1">
            <a:off x="4486275" y="3876675"/>
            <a:ext cx="76200" cy="247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400" y="43418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2000" y="3733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NO2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0" y="4114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NO2</a:t>
            </a:r>
          </a:p>
          <a:p>
            <a:endParaRPr lang="en-US" dirty="0"/>
          </a:p>
        </p:txBody>
      </p:sp>
      <p:cxnSp>
        <p:nvCxnSpPr>
          <p:cNvPr id="38" name="Straight Connector 37"/>
          <p:cNvCxnSpPr>
            <a:stCxn id="27" idx="5"/>
          </p:cNvCxnSpPr>
          <p:nvPr/>
        </p:nvCxnSpPr>
        <p:spPr>
          <a:xfrm rot="5400000" flipH="1" flipV="1">
            <a:off x="5210175" y="5514975"/>
            <a:ext cx="152400" cy="95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1"/>
          </p:cNvCxnSpPr>
          <p:nvPr/>
        </p:nvCxnSpPr>
        <p:spPr>
          <a:xfrm rot="16200000" flipH="1">
            <a:off x="5248275" y="63150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43400" y="60182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57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10200" y="6287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</a:t>
            </a:r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62400" y="5791200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Br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9906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solvent is non-polar then 2-bromo &amp; 4-bromophenol is obtained.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914400"/>
          </a:xfrm>
        </p:spPr>
        <p:txBody>
          <a:bodyPr/>
          <a:lstStyle/>
          <a:p>
            <a:pPr algn="r"/>
            <a:r>
              <a:rPr lang="en-US" sz="2000" b="1" i="1" dirty="0" smtClean="0"/>
              <a:t>Properties continued ………. </a:t>
            </a: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iii)  </a:t>
            </a:r>
            <a:r>
              <a:rPr lang="en-US" sz="2000" b="1" dirty="0" err="1" smtClean="0"/>
              <a:t>Sulphonation</a:t>
            </a:r>
            <a:r>
              <a:rPr lang="en-US" sz="2000" b="1" dirty="0" smtClean="0"/>
              <a:t>  -  At low temperature phenol gives 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 product whereas at higher temperature it gives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product with H2SO4.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       C6H5OH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        C6H5OH  </a:t>
            </a:r>
            <a:endParaRPr lang="en-US" sz="2000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95600" y="3124200"/>
            <a:ext cx="1447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667000" y="4724400"/>
            <a:ext cx="1447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 11"/>
          <p:cNvSpPr/>
          <p:nvPr/>
        </p:nvSpPr>
        <p:spPr>
          <a:xfrm>
            <a:off x="5181600" y="42672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44196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19800" y="4648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4191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OH</a:t>
            </a:r>
            <a:endParaRPr lang="en-US" sz="2000" b="1" dirty="0"/>
          </a:p>
        </p:txBody>
      </p:sp>
      <p:sp>
        <p:nvSpPr>
          <p:cNvPr id="16" name="Hexagon 15"/>
          <p:cNvSpPr/>
          <p:nvPr/>
        </p:nvSpPr>
        <p:spPr>
          <a:xfrm>
            <a:off x="4572000" y="27432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8956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10200" y="3124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626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2667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H2SO4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4191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H2SO4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3124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</a:t>
            </a:r>
            <a:r>
              <a:rPr lang="en-US" sz="2000" b="1" dirty="0" smtClean="0"/>
              <a:t>ow temp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43200" y="47052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High temp</a:t>
            </a:r>
            <a:endParaRPr lang="en-US" sz="2000" b="1" dirty="0"/>
          </a:p>
        </p:txBody>
      </p:sp>
      <p:cxnSp>
        <p:nvCxnSpPr>
          <p:cNvPr id="25" name="Straight Connector 24"/>
          <p:cNvCxnSpPr>
            <a:stCxn id="16" idx="1"/>
          </p:cNvCxnSpPr>
          <p:nvPr/>
        </p:nvCxnSpPr>
        <p:spPr>
          <a:xfrm rot="16200000" flipH="1">
            <a:off x="5248275" y="34194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53000" y="46466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7800" y="3505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SO3H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0" y="4419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SO3H</a:t>
            </a:r>
            <a:endParaRPr lang="en-US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152400"/>
            <a:ext cx="7772400" cy="914400"/>
          </a:xfrm>
        </p:spPr>
        <p:txBody>
          <a:bodyPr/>
          <a:lstStyle/>
          <a:p>
            <a:r>
              <a:rPr lang="en-US" sz="2000" b="1" i="1" dirty="0" smtClean="0"/>
              <a:t>Properties continued…….</a:t>
            </a:r>
            <a:endParaRPr lang="en-US" sz="2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iv)   </a:t>
            </a:r>
            <a:r>
              <a:rPr lang="en-US" sz="2000" b="1" dirty="0" err="1" smtClean="0"/>
              <a:t>Friedel</a:t>
            </a:r>
            <a:r>
              <a:rPr lang="en-US" sz="2000" b="1" dirty="0" smtClean="0"/>
              <a:t> craft alkylation – Alkylation of phenol gives the      mixture of o- &amp; p- products with poor  yield.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                 CH3Cl /</a:t>
            </a:r>
            <a:r>
              <a:rPr lang="en-US" sz="2000" b="1" dirty="0" err="1" smtClean="0"/>
              <a:t>anhy</a:t>
            </a:r>
            <a:r>
              <a:rPr lang="en-US" sz="2000" b="1" dirty="0" smtClean="0"/>
              <a:t> AlCl3</a:t>
            </a:r>
          </a:p>
          <a:p>
            <a:r>
              <a:rPr lang="en-US" sz="2000" b="1" dirty="0" smtClean="0"/>
              <a:t>           C6H5OH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v) Kolbe’s reaction – When sodium salts of phenol is treated with carbon dioxide at 125 degree c under pressure  followed by acidification  gives salicylic acid.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             C6H5OH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vi) Reimer – </a:t>
            </a:r>
            <a:r>
              <a:rPr lang="en-US" sz="2000" b="1" dirty="0" err="1" smtClean="0"/>
              <a:t>Tiemann</a:t>
            </a:r>
            <a:r>
              <a:rPr lang="en-US" sz="2000" b="1" dirty="0" smtClean="0"/>
              <a:t> reaction – When phenol is treated with  chloroform and </a:t>
            </a:r>
            <a:r>
              <a:rPr lang="en-US" sz="2000" b="1" dirty="0" err="1" smtClean="0"/>
              <a:t>NaOH</a:t>
            </a:r>
            <a:r>
              <a:rPr lang="en-US" sz="2000" b="1" dirty="0" smtClean="0"/>
              <a:t> ,  mixture of 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hydroxy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benzaldehyde</a:t>
            </a:r>
            <a:r>
              <a:rPr lang="en-US" sz="2000" b="1" dirty="0" smtClean="0"/>
              <a:t> are formed. </a:t>
            </a:r>
            <a:endParaRPr lang="en-US" sz="20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05200" y="44196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67000" y="2286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95600" y="62484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exagon 9"/>
          <p:cNvSpPr/>
          <p:nvPr/>
        </p:nvSpPr>
        <p:spPr>
          <a:xfrm>
            <a:off x="5105400" y="40386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41910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43434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14" name="Hexagon 13"/>
          <p:cNvSpPr/>
          <p:nvPr/>
        </p:nvSpPr>
        <p:spPr>
          <a:xfrm>
            <a:off x="4876800" y="19812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9200" y="21336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715000" y="2362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2057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18" name="Hexagon 17"/>
          <p:cNvSpPr/>
          <p:nvPr/>
        </p:nvSpPr>
        <p:spPr>
          <a:xfrm>
            <a:off x="4876800" y="58674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9200" y="60198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715000" y="62484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6019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2" name="Hexagon 21"/>
          <p:cNvSpPr/>
          <p:nvPr/>
        </p:nvSpPr>
        <p:spPr>
          <a:xfrm>
            <a:off x="6858000" y="19050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10400" y="20574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696200" y="22860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48600" y="2133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6" name="Hexagon 25"/>
          <p:cNvSpPr/>
          <p:nvPr/>
        </p:nvSpPr>
        <p:spPr>
          <a:xfrm>
            <a:off x="6629400" y="58674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81800" y="60198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7467600" y="6172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5943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648200" y="23606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00800" y="21336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cxnSp>
        <p:nvCxnSpPr>
          <p:cNvPr id="33" name="Straight Connector 32"/>
          <p:cNvCxnSpPr>
            <a:stCxn id="22" idx="5"/>
          </p:cNvCxnSpPr>
          <p:nvPr/>
        </p:nvCxnSpPr>
        <p:spPr>
          <a:xfrm rot="5400000" flipH="1" flipV="1">
            <a:off x="7534275" y="17430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14800" y="2133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CH3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00" y="1447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CH3</a:t>
            </a:r>
            <a:endParaRPr lang="en-US" sz="2000" b="1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5800725" y="38766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67400" y="3581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COOH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52600" y="6076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C6H5OH</a:t>
            </a:r>
            <a:endParaRPr lang="en-US" sz="2000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648200" y="62468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62400" y="6019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391400" y="5467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</a:t>
            </a:r>
            <a:endParaRPr lang="en-US" sz="2000" b="1" dirty="0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7305675" y="57054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24600" y="6019800"/>
            <a:ext cx="76200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-25000" dirty="0" smtClean="0"/>
              <a:t>+</a:t>
            </a:r>
            <a:endParaRPr lang="en-US" sz="20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321280" y="8986676"/>
          <a:ext cx="8331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7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flipH="1">
            <a:off x="5486400" y="1524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Properties   continued  ….…</a:t>
            </a:r>
            <a:endParaRPr lang="en-US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6096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000" b="1" dirty="0" smtClean="0"/>
              <a:t>vii) </a:t>
            </a:r>
            <a:r>
              <a:rPr lang="en-US" sz="2000" b="1" dirty="0" err="1" smtClean="0"/>
              <a:t>Gattermann</a:t>
            </a:r>
            <a:r>
              <a:rPr lang="en-US" sz="2000" b="1" dirty="0" smtClean="0"/>
              <a:t> synthesis -  Phenol on treatment with HCN/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in presence of </a:t>
            </a:r>
            <a:r>
              <a:rPr lang="en-US" sz="2000" b="1" dirty="0" err="1" smtClean="0"/>
              <a:t>anhy</a:t>
            </a:r>
            <a:r>
              <a:rPr lang="en-US" sz="2000" b="1" dirty="0" smtClean="0"/>
              <a:t>.  AlCl3  produce </a:t>
            </a:r>
            <a:r>
              <a:rPr lang="en-US" sz="2000" b="1" dirty="0" err="1" smtClean="0"/>
              <a:t>parahydroxybenzaldehyde</a:t>
            </a:r>
            <a:r>
              <a:rPr lang="en-US" sz="2000" b="1" dirty="0" smtClean="0"/>
              <a:t>.</a:t>
            </a:r>
          </a:p>
          <a:p>
            <a:pPr marL="400050" indent="-400050">
              <a:buAutoNum type="romanUcParenR" startAt="7"/>
            </a:pPr>
            <a:endParaRPr lang="en-US" sz="2000" b="1" dirty="0" smtClean="0"/>
          </a:p>
          <a:p>
            <a:pPr marL="400050" indent="-400050"/>
            <a:r>
              <a:rPr lang="en-US" sz="2000" b="1" dirty="0" smtClean="0"/>
              <a:t> </a:t>
            </a:r>
            <a:r>
              <a:rPr lang="en-US" sz="2000" b="1" dirty="0" smtClean="0"/>
              <a:t>      C6H5OH</a:t>
            </a:r>
          </a:p>
          <a:p>
            <a:pPr marL="400050" indent="-400050"/>
            <a:endParaRPr lang="en-US" sz="2000" b="1" dirty="0" smtClean="0"/>
          </a:p>
          <a:p>
            <a:pPr marL="400050" indent="-400050"/>
            <a:endParaRPr lang="en-US" sz="2000" b="1" dirty="0" smtClean="0"/>
          </a:p>
          <a:p>
            <a:pPr marL="400050" indent="-400050"/>
            <a:r>
              <a:rPr lang="en-US" sz="2000" b="1" dirty="0" smtClean="0"/>
              <a:t>viii) </a:t>
            </a:r>
            <a:r>
              <a:rPr lang="en-US" sz="2000" b="1" dirty="0" err="1" smtClean="0"/>
              <a:t>Laderer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Manasse</a:t>
            </a:r>
            <a:r>
              <a:rPr lang="en-US" sz="2000" b="1" dirty="0" smtClean="0"/>
              <a:t> reaction -  In acidic or alkaline medium , phenol </a:t>
            </a:r>
            <a:r>
              <a:rPr lang="en-US" sz="2000" b="1" dirty="0" err="1" smtClean="0"/>
              <a:t>condences</a:t>
            </a:r>
            <a:r>
              <a:rPr lang="en-US" sz="2000" b="1" dirty="0" smtClean="0"/>
              <a:t> with aromatic or aliphatic </a:t>
            </a:r>
            <a:r>
              <a:rPr lang="en-US" sz="2000" b="1" dirty="0" err="1" smtClean="0"/>
              <a:t>aldehyde</a:t>
            </a:r>
            <a:r>
              <a:rPr lang="en-US" sz="2000" b="1" dirty="0" smtClean="0"/>
              <a:t> to produce </a:t>
            </a:r>
            <a:r>
              <a:rPr lang="en-US" sz="2000" b="1" dirty="0" err="1" smtClean="0"/>
              <a:t>ortho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hydroxybenzyl</a:t>
            </a:r>
            <a:r>
              <a:rPr lang="en-US" sz="2000" b="1" dirty="0" smtClean="0"/>
              <a:t> alcohol.</a:t>
            </a:r>
          </a:p>
          <a:p>
            <a:pPr marL="400050" indent="-400050"/>
            <a:endParaRPr lang="en-US" sz="2000" b="1" dirty="0" smtClean="0"/>
          </a:p>
          <a:p>
            <a:pPr marL="400050" indent="-400050"/>
            <a:r>
              <a:rPr lang="en-US" sz="2000" b="1" dirty="0" smtClean="0"/>
              <a:t> </a:t>
            </a:r>
            <a:r>
              <a:rPr lang="en-US" sz="2000" b="1" dirty="0" smtClean="0"/>
              <a:t>                   HCHO / H+ or OH-</a:t>
            </a:r>
          </a:p>
          <a:p>
            <a:pPr marL="400050" indent="-400050"/>
            <a:r>
              <a:rPr lang="en-US" sz="2000" b="1" dirty="0" smtClean="0"/>
              <a:t>     C6H5OH</a:t>
            </a:r>
          </a:p>
          <a:p>
            <a:pPr marL="400050" indent="-400050"/>
            <a:endParaRPr lang="en-US" sz="2000" b="1" dirty="0" smtClean="0"/>
          </a:p>
          <a:p>
            <a:pPr marL="400050" indent="-400050"/>
            <a:endParaRPr lang="en-US" sz="2000" b="1" dirty="0" smtClean="0"/>
          </a:p>
          <a:p>
            <a:pPr marL="400050" indent="-400050">
              <a:buAutoNum type="romanLcParenR" startAt="9"/>
            </a:pPr>
            <a:r>
              <a:rPr lang="en-US" sz="2000" b="1" dirty="0" err="1" smtClean="0"/>
              <a:t>Hauben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Hoesch</a:t>
            </a:r>
            <a:r>
              <a:rPr lang="en-US" sz="2000" b="1" dirty="0" smtClean="0"/>
              <a:t> reaction – It involves </a:t>
            </a:r>
            <a:r>
              <a:rPr lang="en-US" sz="2000" b="1" dirty="0" err="1" smtClean="0"/>
              <a:t>acylation</a:t>
            </a:r>
            <a:r>
              <a:rPr lang="en-US" sz="2000" b="1" dirty="0" smtClean="0"/>
              <a:t> of highly reactive </a:t>
            </a:r>
            <a:r>
              <a:rPr lang="en-US" sz="2000" b="1" dirty="0" err="1" smtClean="0"/>
              <a:t>triphenol</a:t>
            </a:r>
            <a:r>
              <a:rPr lang="en-US" sz="2000" b="1" dirty="0" smtClean="0"/>
              <a:t>  in presence of CH3CN,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and </a:t>
            </a:r>
            <a:r>
              <a:rPr lang="en-US" sz="2000" b="1" dirty="0" err="1" smtClean="0"/>
              <a:t>anhy</a:t>
            </a:r>
            <a:r>
              <a:rPr lang="en-US" sz="2000" b="1" dirty="0" smtClean="0"/>
              <a:t>. AlCl3.</a:t>
            </a:r>
          </a:p>
          <a:p>
            <a:pPr marL="400050" indent="-400050">
              <a:buAutoNum type="romanLcParenR" startAt="9"/>
            </a:pPr>
            <a:endParaRPr lang="en-US" sz="2000" b="1" dirty="0" smtClean="0"/>
          </a:p>
          <a:p>
            <a:pPr marL="400050" indent="-400050"/>
            <a:r>
              <a:rPr lang="en-US" sz="2000" b="1" dirty="0" smtClean="0"/>
              <a:t>C6H5(OH)3</a:t>
            </a:r>
            <a:endParaRPr lang="en-US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8400" y="1905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38400" y="61722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Hexagon 15"/>
          <p:cNvSpPr/>
          <p:nvPr/>
        </p:nvSpPr>
        <p:spPr>
          <a:xfrm>
            <a:off x="4724400" y="15240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76800" y="16764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562600" y="19050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167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495800" y="19034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0" y="167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814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429000" y="64578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46" name="Hexagon 45"/>
          <p:cNvSpPr/>
          <p:nvPr/>
        </p:nvSpPr>
        <p:spPr>
          <a:xfrm>
            <a:off x="3962400" y="59436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14800" y="60960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800600" y="63246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953000" y="6096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51" name="Hexagon 50"/>
          <p:cNvSpPr/>
          <p:nvPr/>
        </p:nvSpPr>
        <p:spPr>
          <a:xfrm>
            <a:off x="6705600" y="38862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81800" y="40386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7543800" y="4267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20000" y="4038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55" name="Hexagon 54"/>
          <p:cNvSpPr/>
          <p:nvPr/>
        </p:nvSpPr>
        <p:spPr>
          <a:xfrm>
            <a:off x="3810000" y="3962400"/>
            <a:ext cx="838200" cy="6858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962400" y="4114800"/>
            <a:ext cx="609600" cy="381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4648200" y="43434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800600" y="4114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257800" y="4114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sz="2000" b="1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6477000" y="42672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86400" y="4095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CH2OH</a:t>
            </a:r>
            <a:endParaRPr lang="en-US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495800" y="3486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CH2OH</a:t>
            </a:r>
            <a:endParaRPr lang="en-US" sz="2000" b="1" dirty="0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4505325" y="38004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62200" y="41148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6" idx="4"/>
          </p:cNvCxnSpPr>
          <p:nvPr/>
        </p:nvCxnSpPr>
        <p:spPr>
          <a:xfrm rot="16200000" flipV="1">
            <a:off x="4010025" y="5819775"/>
            <a:ext cx="152400" cy="95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2"/>
          </p:cNvCxnSpPr>
          <p:nvPr/>
        </p:nvCxnSpPr>
        <p:spPr>
          <a:xfrm rot="5400000">
            <a:off x="4010025" y="6581775"/>
            <a:ext cx="762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657725" y="5781675"/>
            <a:ext cx="1524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5543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COCH3</a:t>
            </a:r>
            <a:endParaRPr lang="en-US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x)  Williamson’s synthesis -  In Williamson’s synthesis ether is prepared by heating sodium or potassium salts of phenol with alkyl halide.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C6H5ONa + CH3I            C6H5OCH3    +    </a:t>
            </a:r>
            <a:r>
              <a:rPr lang="en-US" sz="2000" b="1" dirty="0" err="1" smtClean="0"/>
              <a:t>NaI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                        </a:t>
            </a:r>
            <a:r>
              <a:rPr lang="en-US" sz="2000" b="1" dirty="0" err="1" smtClean="0"/>
              <a:t>Methylphenyl</a:t>
            </a:r>
            <a:r>
              <a:rPr lang="en-US" sz="2000" b="1" dirty="0" smtClean="0"/>
              <a:t> ether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C6H5OK  +  C2H5Br         </a:t>
            </a:r>
            <a:r>
              <a:rPr lang="en-US" sz="2000" b="1" dirty="0" smtClean="0">
                <a:sym typeface="Wingdings" pitchFamily="2" charset="2"/>
              </a:rPr>
              <a:t>   C6H5OC2H5   +   </a:t>
            </a:r>
            <a:r>
              <a:rPr lang="en-US" sz="2000" b="1" dirty="0" err="1" smtClean="0">
                <a:sym typeface="Wingdings" pitchFamily="2" charset="2"/>
              </a:rPr>
              <a:t>KBr</a:t>
            </a:r>
            <a:r>
              <a:rPr lang="en-US" sz="2000" b="1" dirty="0" smtClean="0">
                <a:sym typeface="Wingdings" pitchFamily="2" charset="2"/>
              </a:rPr>
              <a:t/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                            </a:t>
            </a:r>
            <a:r>
              <a:rPr lang="en-US" sz="2000" b="1" dirty="0" err="1" smtClean="0">
                <a:sym typeface="Wingdings" pitchFamily="2" charset="2"/>
              </a:rPr>
              <a:t>Ethylphenyl</a:t>
            </a:r>
            <a:r>
              <a:rPr lang="en-US" sz="2000" b="1" dirty="0" smtClean="0">
                <a:sym typeface="Wingdings" pitchFamily="2" charset="2"/>
              </a:rPr>
              <a:t> ether</a:t>
            </a:r>
            <a:endParaRPr lang="en-US" sz="20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95600" y="31242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276600" y="44196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228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Properties </a:t>
            </a:r>
            <a:r>
              <a:rPr lang="en-US" sz="2000" b="1" i="1" dirty="0" smtClean="0"/>
              <a:t>continued  ..…..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43200" y="2590800"/>
            <a:ext cx="434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6705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Nomenclature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Synthesis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Physical and Chemical Properties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2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altLang="zh-CN" sz="3600" b="1" dirty="0" smtClean="0">
                <a:cs typeface="Arial" pitchFamily="34" charset="0"/>
              </a:rPr>
              <a:t>Nomenclature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Phenols </a:t>
            </a:r>
            <a:r>
              <a:rPr lang="en-US" sz="2400" b="1" dirty="0" smtClean="0"/>
              <a:t>are defined as compounds having hydroxyl group  attached directly to a benzene nucleus. Its general formula is </a:t>
            </a:r>
            <a:r>
              <a:rPr lang="en-US" sz="2400" b="1" dirty="0" err="1" smtClean="0"/>
              <a:t>ArOH</a:t>
            </a:r>
            <a:r>
              <a:rPr lang="en-US" sz="2400" b="1" dirty="0" smtClean="0"/>
              <a:t>, where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is aryl group and - OH is </a:t>
            </a:r>
            <a:r>
              <a:rPr lang="en-US" sz="2400" b="1" dirty="0" smtClean="0"/>
              <a:t>functional group.</a:t>
            </a:r>
            <a:endParaRPr lang="en-US" sz="24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3352800" y="30480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32766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579812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53000" y="33336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43434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Phenol </a:t>
            </a:r>
          </a:p>
          <a:p>
            <a:r>
              <a:rPr lang="en-US" sz="2400" b="1" dirty="0" smtClean="0"/>
              <a:t>Or,</a:t>
            </a:r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Benzenol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Or,</a:t>
            </a:r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Hydroxybenzene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67400" y="228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Nomenclature continued …..</a:t>
            </a:r>
            <a:endParaRPr lang="en-US" sz="2000" i="1" dirty="0"/>
          </a:p>
        </p:txBody>
      </p:sp>
      <p:sp>
        <p:nvSpPr>
          <p:cNvPr id="7" name="Oval 6"/>
          <p:cNvSpPr/>
          <p:nvPr/>
        </p:nvSpPr>
        <p:spPr>
          <a:xfrm>
            <a:off x="6248400" y="37338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2098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0" y="13716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1143000" y="12192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13716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362200" y="17526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3200" y="1524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3" name="Oval 22"/>
          <p:cNvSpPr/>
          <p:nvPr/>
        </p:nvSpPr>
        <p:spPr>
          <a:xfrm>
            <a:off x="2514600" y="32004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1219200" y="39624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47800" y="41148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362200" y="4494212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194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29" name="Hexagon 28"/>
          <p:cNvSpPr/>
          <p:nvPr/>
        </p:nvSpPr>
        <p:spPr>
          <a:xfrm>
            <a:off x="1524000" y="53340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752600" y="54864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667000" y="5865812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0" y="5638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34" name="Hexagon 33"/>
          <p:cNvSpPr/>
          <p:nvPr/>
        </p:nvSpPr>
        <p:spPr>
          <a:xfrm>
            <a:off x="1143000" y="25146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371600" y="26670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286000" y="30480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670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cxnSp>
        <p:nvCxnSpPr>
          <p:cNvPr id="39" name="Straight Connector 38"/>
          <p:cNvCxnSpPr>
            <a:stCxn id="19" idx="5"/>
          </p:cNvCxnSpPr>
          <p:nvPr/>
        </p:nvCxnSpPr>
        <p:spPr>
          <a:xfrm rot="5400000" flipH="1" flipV="1">
            <a:off x="2085975" y="1019175"/>
            <a:ext cx="2286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2105025" y="3838575"/>
            <a:ext cx="2286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2105025" y="2314575"/>
            <a:ext cx="228600" cy="1714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33600" y="609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CH3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267200" y="1219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2-Methylphenol</a:t>
            </a:r>
            <a:endParaRPr lang="en-US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2057400"/>
            <a:ext cx="68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</a:p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67200" y="2209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1,2- </a:t>
            </a:r>
            <a:r>
              <a:rPr lang="en-US" sz="2000" b="1" dirty="0" err="1" smtClean="0"/>
              <a:t>Benzenediol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209800" y="34860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Cl</a:t>
            </a:r>
            <a:endParaRPr lang="en-US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419600" y="3962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2-Chlorophenol</a:t>
            </a:r>
            <a:endParaRPr lang="en-US" sz="20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66800" y="57912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3400" y="5619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NO2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724400" y="5562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4-Nitrophenol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814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Structure</a:t>
            </a:r>
            <a:endParaRPr lang="en-US" sz="3200" b="1" dirty="0"/>
          </a:p>
        </p:txBody>
      </p:sp>
      <p:sp>
        <p:nvSpPr>
          <p:cNvPr id="10" name="Hexagon 9"/>
          <p:cNvSpPr/>
          <p:nvPr/>
        </p:nvSpPr>
        <p:spPr>
          <a:xfrm>
            <a:off x="1143000" y="1447800"/>
            <a:ext cx="1219200" cy="990600"/>
          </a:xfrm>
          <a:prstGeom prst="hexagon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1600200"/>
            <a:ext cx="7620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1979612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1752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OH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2667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  In phenol,  C-O bond is formed by the overlapping of sp2 orbital of carbon of the benzene nucleus and sp3 orbital of oxygen  whereas O-H bond is formed by the overlapping of sp3 orbital of oxygen and 1s orbital of hydrogen . The    C-O-H bond angle in phenol is  109 degree.  The c-o bond length is slightly less than single covalent bond because of the resonating structure in which C-O bond acquires some double  bond character. </a:t>
            </a:r>
          </a:p>
          <a:p>
            <a:pPr algn="just">
              <a:buFont typeface="Arial" pitchFamily="34" charset="0"/>
              <a:buChar char="•"/>
            </a:pPr>
            <a:endParaRPr lang="en-US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/>
              <a:t>  The oxygen atom is more electronegative than carbon and hydrogen and hence </a:t>
            </a:r>
            <a:r>
              <a:rPr lang="en-US" sz="2000" b="1" dirty="0" err="1" smtClean="0"/>
              <a:t>aquires</a:t>
            </a:r>
            <a:r>
              <a:rPr lang="en-US" sz="2000" b="1" dirty="0" smtClean="0"/>
              <a:t> slight negative charge where as carbon and hydrogen </a:t>
            </a:r>
            <a:r>
              <a:rPr lang="en-US" sz="2000" b="1" dirty="0" err="1" smtClean="0"/>
              <a:t>aquires</a:t>
            </a:r>
            <a:r>
              <a:rPr lang="en-US" sz="2000" b="1" dirty="0" smtClean="0"/>
              <a:t> slight positive charge. As a result phenol has a dipole moment of 1.54 D.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524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C6H5 – O – H</a:t>
            </a:r>
          </a:p>
          <a:p>
            <a:r>
              <a:rPr lang="en-US" sz="2000" b="1" dirty="0" smtClean="0"/>
              <a:t>Angle C-O-H = 109 degree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153400" cy="47244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200" b="1" dirty="0" smtClean="0">
                <a:latin typeface="+mn-lt"/>
                <a:cs typeface="Arial" pitchFamily="34" charset="0"/>
              </a:rPr>
              <a:t>1. From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Chlorobenzene</a:t>
            </a:r>
            <a:r>
              <a:rPr lang="en-US" sz="2200" b="1" dirty="0" smtClean="0">
                <a:latin typeface="+mn-lt"/>
                <a:cs typeface="Arial" pitchFamily="34" charset="0"/>
              </a:rPr>
              <a:t> ( Dow’s process ) -  When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chlorobenzene</a:t>
            </a:r>
            <a:r>
              <a:rPr lang="en-US" sz="2200" b="1" dirty="0" smtClean="0">
                <a:latin typeface="+mn-lt"/>
                <a:cs typeface="Arial" pitchFamily="34" charset="0"/>
              </a:rPr>
              <a:t> is treated with  10% 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NaOH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smtClean="0">
                <a:latin typeface="+mn-lt"/>
                <a:cs typeface="Arial" pitchFamily="34" charset="0"/>
              </a:rPr>
              <a:t>solution </a:t>
            </a:r>
            <a:r>
              <a:rPr lang="en-US" sz="2200" b="1" dirty="0" smtClean="0">
                <a:latin typeface="+mn-lt"/>
                <a:cs typeface="Arial" pitchFamily="34" charset="0"/>
              </a:rPr>
              <a:t>at  355</a:t>
            </a:r>
            <a:r>
              <a:rPr lang="en-US" sz="2200" b="1" baseline="30000" dirty="0" smtClean="0">
                <a:latin typeface="+mn-lt"/>
                <a:cs typeface="Arial" pitchFamily="34" charset="0"/>
              </a:rPr>
              <a:t>0  </a:t>
            </a:r>
            <a:r>
              <a:rPr lang="en-US" sz="2200" b="1" dirty="0" smtClean="0">
                <a:latin typeface="+mn-lt"/>
                <a:cs typeface="Arial" pitchFamily="34" charset="0"/>
              </a:rPr>
              <a:t>C </a:t>
            </a:r>
            <a:r>
              <a:rPr lang="en-US" sz="2200" b="1" dirty="0" smtClean="0">
                <a:latin typeface="+mn-lt"/>
                <a:cs typeface="Arial" pitchFamily="34" charset="0"/>
              </a:rPr>
              <a:t>and </a:t>
            </a:r>
            <a:r>
              <a:rPr lang="en-US" sz="2200" b="1" dirty="0" smtClean="0">
                <a:latin typeface="+mn-lt"/>
                <a:cs typeface="Arial" pitchFamily="34" charset="0"/>
              </a:rPr>
              <a:t> 300 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atm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smtClean="0">
                <a:latin typeface="+mn-lt"/>
                <a:cs typeface="Arial" pitchFamily="34" charset="0"/>
              </a:rPr>
              <a:t>pressure  </a:t>
            </a:r>
            <a:r>
              <a:rPr lang="en-US" sz="2200" b="1" dirty="0" smtClean="0">
                <a:latin typeface="+mn-lt"/>
                <a:cs typeface="Arial" pitchFamily="34" charset="0"/>
              </a:rPr>
              <a:t>using </a:t>
            </a:r>
            <a:r>
              <a:rPr lang="en-US" sz="2200" b="1" dirty="0" smtClean="0">
                <a:latin typeface="+mn-lt"/>
                <a:cs typeface="Arial" pitchFamily="34" charset="0"/>
              </a:rPr>
              <a:t>Cu as catalyst  to produce  phenol  after acidification</a:t>
            </a:r>
            <a:r>
              <a:rPr lang="en-US" sz="2200" b="1" dirty="0" smtClean="0">
                <a:latin typeface="+mn-lt"/>
                <a:cs typeface="Arial" pitchFamily="34" charset="0"/>
              </a:rPr>
              <a:t>.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10%NaOH/ 3550/Cu      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HCl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C6H5Cl                   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C6H5ONa                                         C6H5OH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err="1" smtClean="0">
                <a:latin typeface="+mn-lt"/>
                <a:cs typeface="Arial" pitchFamily="34" charset="0"/>
              </a:rPr>
              <a:t>Chlorobenzene</a:t>
            </a: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Sodium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phenoxide</a:t>
            </a: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Phenol 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2.  From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sulphonic</a:t>
            </a:r>
            <a:r>
              <a:rPr lang="en-US" sz="2200" b="1" dirty="0" smtClean="0">
                <a:latin typeface="+mn-lt"/>
                <a:cs typeface="Arial" pitchFamily="34" charset="0"/>
              </a:rPr>
              <a:t> acid – Phenols can be prepared by heating benzene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sulphonic</a:t>
            </a:r>
            <a:r>
              <a:rPr lang="en-US" sz="2200" b="1" dirty="0" smtClean="0">
                <a:latin typeface="+mn-lt"/>
                <a:cs typeface="Arial" pitchFamily="34" charset="0"/>
              </a:rPr>
              <a:t> acid  or their salts with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NaOH</a:t>
            </a:r>
            <a:r>
              <a:rPr lang="en-US" sz="2200" b="1" dirty="0" smtClean="0">
                <a:latin typeface="+mn-lt"/>
                <a:cs typeface="Arial" pitchFamily="34" charset="0"/>
              </a:rPr>
              <a:t> at </a:t>
            </a:r>
            <a:r>
              <a:rPr lang="en-US" sz="2200" b="1" dirty="0" smtClean="0">
                <a:latin typeface="+mn-lt"/>
                <a:cs typeface="Arial" pitchFamily="34" charset="0"/>
              </a:rPr>
              <a:t>300</a:t>
            </a:r>
            <a:r>
              <a:rPr lang="en-US" sz="2200" b="1" baseline="30000" dirty="0" smtClean="0">
                <a:latin typeface="+mn-lt"/>
                <a:cs typeface="Arial" pitchFamily="34" charset="0"/>
              </a:rPr>
              <a:t>0</a:t>
            </a:r>
            <a:r>
              <a:rPr lang="en-US" sz="2200" b="1" dirty="0" smtClean="0">
                <a:latin typeface="+mn-lt"/>
                <a:cs typeface="Arial" pitchFamily="34" charset="0"/>
              </a:rPr>
              <a:t>  C </a:t>
            </a:r>
            <a:r>
              <a:rPr lang="en-US" sz="2200" b="1" dirty="0" smtClean="0">
                <a:latin typeface="+mn-lt"/>
                <a:cs typeface="Arial" pitchFamily="34" charset="0"/>
              </a:rPr>
              <a:t>followed by acidification </a:t>
            </a:r>
            <a:r>
              <a:rPr lang="en-US" sz="2200" b="1" dirty="0" smtClean="0">
                <a:latin typeface="+mn-lt"/>
                <a:cs typeface="Arial" pitchFamily="34" charset="0"/>
              </a:rPr>
              <a:t>.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NaOH</a:t>
            </a:r>
            <a:r>
              <a:rPr lang="en-US" sz="2200" b="1" dirty="0" smtClean="0">
                <a:latin typeface="+mn-lt"/>
                <a:cs typeface="Arial" pitchFamily="34" charset="0"/>
              </a:rPr>
              <a:t> fuse/300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deg.C</a:t>
            </a: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Dil</a:t>
            </a:r>
            <a:r>
              <a:rPr lang="en-US" sz="2200" b="1" dirty="0" smtClean="0">
                <a:latin typeface="+mn-lt"/>
                <a:cs typeface="Arial" pitchFamily="34" charset="0"/>
              </a:rPr>
              <a:t>.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HCl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C6H5SO3Na                 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 C6H5ONa                                       C6H5OH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                                                                                  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Phenol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3.  From the hydrolysis of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diazonium</a:t>
            </a:r>
            <a:r>
              <a:rPr lang="en-US" sz="2200" b="1" dirty="0" smtClean="0">
                <a:latin typeface="+mn-lt"/>
                <a:cs typeface="Arial" pitchFamily="34" charset="0"/>
              </a:rPr>
              <a:t> salt  -  In this method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diazinium</a:t>
            </a:r>
            <a:r>
              <a:rPr lang="en-US" sz="2200" b="1" dirty="0" smtClean="0">
                <a:latin typeface="+mn-lt"/>
                <a:cs typeface="Arial" pitchFamily="34" charset="0"/>
              </a:rPr>
              <a:t> salt solution is added to boiling dilute 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sulphuric</a:t>
            </a:r>
            <a:r>
              <a:rPr lang="en-US" sz="2200" b="1" dirty="0" smtClean="0">
                <a:latin typeface="+mn-lt"/>
                <a:cs typeface="Arial" pitchFamily="34" charset="0"/>
              </a:rPr>
              <a:t> acid,   phenol is obtained</a:t>
            </a:r>
            <a:r>
              <a:rPr lang="en-US" sz="2200" b="1" dirty="0" smtClean="0">
                <a:latin typeface="+mn-lt"/>
                <a:cs typeface="Arial" pitchFamily="34" charset="0"/>
              </a:rPr>
              <a:t>.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                           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                           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smtClean="0">
                <a:latin typeface="+mn-lt"/>
                <a:cs typeface="Arial" pitchFamily="34" charset="0"/>
              </a:rPr>
              <a:t>H2SO4  </a:t>
            </a:r>
            <a:r>
              <a:rPr lang="en-US" sz="2200" b="1" dirty="0" smtClean="0">
                <a:latin typeface="+mn-lt"/>
                <a:cs typeface="Arial" pitchFamily="34" charset="0"/>
              </a:rPr>
              <a:t>/ Heat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</a:t>
            </a: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C6H5N2Cl                                          C6H5OH  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 </a:t>
            </a:r>
            <a:r>
              <a:rPr lang="en-US" sz="2200" b="1" baseline="-25000" dirty="0" smtClean="0">
                <a:latin typeface="+mn-lt"/>
                <a:cs typeface="Arial" pitchFamily="34" charset="0"/>
              </a:rPr>
              <a:t>4</a:t>
            </a:r>
            <a:r>
              <a:rPr lang="en-US" sz="2200" b="1" dirty="0" smtClean="0">
                <a:latin typeface="+mn-lt"/>
                <a:cs typeface="Arial" pitchFamily="34" charset="0"/>
              </a:rPr>
              <a:t/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                   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latin typeface="+mn-lt"/>
                <a:cs typeface="Arial" pitchFamily="34" charset="0"/>
              </a:rPr>
              <a:t>                                  </a:t>
            </a:r>
            <a:br>
              <a:rPr lang="en-US" sz="2200" b="1" dirty="0" smtClean="0">
                <a:latin typeface="+mn-lt"/>
                <a:cs typeface="Arial" pitchFamily="34" charset="0"/>
              </a:rPr>
            </a:br>
            <a:r>
              <a:rPr lang="en-US" sz="2200" b="1" dirty="0" smtClean="0">
                <a:cs typeface="Arial" pitchFamily="34" charset="0"/>
              </a:rPr>
              <a:t>  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Synthesis</a:t>
            </a:r>
            <a:endParaRPr lang="en-US" sz="32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81200" y="2438400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05400" y="25146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4646612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57800" y="4570412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57600" y="64008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6248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Phenol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5943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    -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90600"/>
            <a:ext cx="80010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>4. From Grignard reagent – Phenols are prepared by bubbling oxygen through </a:t>
            </a:r>
            <a:r>
              <a:rPr lang="en-US" sz="2200" b="1" dirty="0" err="1" smtClean="0"/>
              <a:t>etherial</a:t>
            </a:r>
            <a:r>
              <a:rPr lang="en-US" sz="2200" b="1" dirty="0" smtClean="0"/>
              <a:t> solution of Grignard reagent followed by acidification.</a:t>
            </a:r>
            <a:br>
              <a:rPr lang="en-US" sz="2200" b="1" dirty="0" smtClean="0"/>
            </a:br>
            <a:r>
              <a:rPr lang="en-US" sz="2200" b="1" dirty="0" smtClean="0"/>
              <a:t>          </a:t>
            </a:r>
            <a:r>
              <a:rPr lang="en-US" sz="2200" b="1" dirty="0" smtClean="0"/>
              <a:t>    </a:t>
            </a:r>
            <a:r>
              <a:rPr lang="en-US" sz="2200" b="1" dirty="0" smtClean="0"/>
              <a:t>O</a:t>
            </a:r>
            <a:r>
              <a:rPr lang="en-US" sz="2200" b="1" dirty="0" smtClean="0"/>
              <a:t>2                  </a:t>
            </a:r>
            <a:r>
              <a:rPr lang="en-US" sz="2200" b="1" dirty="0" smtClean="0"/>
              <a:t>H+ /H2O</a:t>
            </a:r>
            <a:br>
              <a:rPr lang="en-US" sz="2200" b="1" dirty="0" smtClean="0"/>
            </a:br>
            <a:r>
              <a:rPr lang="en-US" sz="2200" b="1" dirty="0" smtClean="0"/>
              <a:t> C6H5MgBr            </a:t>
            </a:r>
            <a:r>
              <a:rPr lang="en-US" sz="2200" b="1" dirty="0" smtClean="0"/>
              <a:t> C6H5OMgBr              C6H5OH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                                            </a:t>
            </a:r>
            <a:r>
              <a:rPr lang="en-US" sz="2200" b="1" dirty="0" smtClean="0"/>
              <a:t>  Phenol</a:t>
            </a:r>
            <a:endParaRPr lang="en-US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76600"/>
            <a:ext cx="8305800" cy="205739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b="1" dirty="0" smtClean="0"/>
              <a:t>5. </a:t>
            </a:r>
            <a:r>
              <a:rPr lang="en-US" sz="2000" b="1" dirty="0" smtClean="0"/>
              <a:t> From </a:t>
            </a:r>
            <a:r>
              <a:rPr lang="en-US" sz="2000" b="1" dirty="0" smtClean="0"/>
              <a:t>aniline – </a:t>
            </a:r>
            <a:r>
              <a:rPr lang="en-US" sz="2000" b="1" dirty="0" smtClean="0"/>
              <a:t>In this process aniline is first </a:t>
            </a:r>
            <a:r>
              <a:rPr lang="en-US" sz="2000" b="1" dirty="0" err="1" smtClean="0"/>
              <a:t>diazotised</a:t>
            </a:r>
            <a:r>
              <a:rPr lang="en-US" sz="2000" b="1" dirty="0" smtClean="0"/>
              <a:t> and then </a:t>
            </a:r>
            <a:r>
              <a:rPr lang="en-US" sz="2000" b="1" dirty="0" err="1" smtClean="0"/>
              <a:t>hydrolised</a:t>
            </a:r>
            <a:r>
              <a:rPr lang="en-US" sz="2000" b="1" dirty="0" smtClean="0"/>
              <a:t> to get phenol.</a:t>
            </a:r>
            <a:endParaRPr lang="en-US" sz="2000" b="1" dirty="0" smtClean="0"/>
          </a:p>
          <a:p>
            <a:pPr marL="457200" indent="-457200">
              <a:buNone/>
            </a:pP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                     </a:t>
            </a:r>
            <a:r>
              <a:rPr lang="en-US" sz="2000" b="1" dirty="0" err="1" smtClean="0"/>
              <a:t>Diazotised</a:t>
            </a:r>
            <a:r>
              <a:rPr lang="en-US" sz="2000" b="1" dirty="0" smtClean="0"/>
              <a:t>                  </a:t>
            </a:r>
            <a:r>
              <a:rPr lang="en-US" sz="2000" b="1" dirty="0" smtClean="0"/>
              <a:t>              Dil</a:t>
            </a:r>
            <a:r>
              <a:rPr lang="en-US" sz="2000" b="1" dirty="0" smtClean="0"/>
              <a:t>. H2SO4</a:t>
            </a:r>
          </a:p>
          <a:p>
            <a:pPr marL="457200" indent="-457200">
              <a:buNone/>
            </a:pPr>
            <a:r>
              <a:rPr lang="en-US" sz="2000" b="1" dirty="0" smtClean="0"/>
              <a:t>C6H5NH2                            </a:t>
            </a:r>
            <a:r>
              <a:rPr lang="en-US" sz="2000" b="1" dirty="0" smtClean="0"/>
              <a:t>C6H5N2Cl                              </a:t>
            </a:r>
            <a:r>
              <a:rPr lang="en-US" sz="2000" b="1" dirty="0" smtClean="0"/>
              <a:t>   C6H5OH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28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Synthesis continued</a:t>
            </a:r>
            <a:r>
              <a:rPr lang="en-US" sz="2000" b="1" i="1" dirty="0" smtClean="0"/>
              <a:t>…….</a:t>
            </a:r>
            <a:endParaRPr lang="en-US" sz="2000" b="1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4384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8200" y="24384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52600" y="4953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4953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4419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   - 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381000"/>
            <a:ext cx="718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                      Properties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8153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Boiling points – Like alcohols,  boiling point of phenol is also higher than the corresponding aromatic hydrocarbon. This is because like alcohols , phenols  </a:t>
            </a:r>
            <a:r>
              <a:rPr lang="en-US" sz="2000" b="1" dirty="0" smtClean="0"/>
              <a:t> </a:t>
            </a:r>
            <a:r>
              <a:rPr lang="en-US" sz="2000" b="1" dirty="0" smtClean="0"/>
              <a:t>also </a:t>
            </a:r>
            <a:r>
              <a:rPr lang="en-US" sz="2000" b="1" dirty="0" smtClean="0"/>
              <a:t>form </a:t>
            </a:r>
            <a:r>
              <a:rPr lang="en-US" sz="2000" b="1" dirty="0" smtClean="0"/>
              <a:t>intermolecular hydrogen bond.</a:t>
            </a:r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/>
            <a:r>
              <a:rPr lang="en-US" sz="2000" b="1" dirty="0" smtClean="0"/>
              <a:t>2. Solubility – Phenols are soluble in water, again here because of the formation of intermolecular hydrogen bond with water molecule</a:t>
            </a:r>
            <a:r>
              <a:rPr lang="en-US" sz="2000" b="1" dirty="0" smtClean="0"/>
              <a:t>.</a:t>
            </a:r>
          </a:p>
          <a:p>
            <a:pPr marL="342900" indent="-342900"/>
            <a:endParaRPr lang="en-US" sz="2000" b="1" dirty="0" smtClean="0"/>
          </a:p>
          <a:p>
            <a:pPr marL="342900" indent="-342900"/>
            <a:endParaRPr lang="en-US" sz="2000" b="1" dirty="0" smtClean="0"/>
          </a:p>
          <a:p>
            <a:r>
              <a:rPr lang="en-US" sz="2000" b="1" dirty="0" smtClean="0"/>
              <a:t>         </a:t>
            </a:r>
            <a:r>
              <a:rPr lang="en-US" sz="2000" b="1" dirty="0" smtClean="0"/>
              <a:t>H – O ………..H –O ……….H-O </a:t>
            </a:r>
            <a:r>
              <a:rPr lang="en-US" sz="2000" b="1" dirty="0" smtClean="0"/>
              <a:t>…….</a:t>
            </a:r>
          </a:p>
          <a:p>
            <a:r>
              <a:rPr lang="en-US" sz="2000" b="1" dirty="0" smtClean="0"/>
              <a:t>                  I                      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                     </a:t>
            </a:r>
            <a:r>
              <a:rPr lang="en-US" sz="2000" b="1" dirty="0" err="1" smtClean="0"/>
              <a:t>I</a:t>
            </a:r>
            <a:endParaRPr lang="en-US" sz="2000" b="1" dirty="0" smtClean="0"/>
          </a:p>
          <a:p>
            <a:r>
              <a:rPr lang="en-US" sz="2000" b="1" dirty="0" smtClean="0"/>
              <a:t>                 </a:t>
            </a:r>
            <a:r>
              <a:rPr lang="en-US" sz="2000" b="1" dirty="0" smtClean="0"/>
              <a:t>C6H5              </a:t>
            </a:r>
            <a:r>
              <a:rPr lang="en-US" sz="2000" b="1" dirty="0" smtClean="0"/>
              <a:t>H                     C6H5</a:t>
            </a:r>
            <a:endParaRPr lang="en-US" sz="2000" b="1" dirty="0" smtClean="0"/>
          </a:p>
          <a:p>
            <a:pPr marL="342900" indent="-342900"/>
            <a:endParaRPr lang="en-US" sz="2000" b="1" dirty="0" smtClean="0"/>
          </a:p>
          <a:p>
            <a:pPr marL="342900" indent="-342900"/>
            <a:endParaRPr lang="en-US" sz="2000" b="1" dirty="0" smtClean="0"/>
          </a:p>
          <a:p>
            <a:pPr marL="342900" indent="-342900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6670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 – O ………..H –O ……….H-O ………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   I                        </a:t>
            </a:r>
            <a:r>
              <a:rPr lang="en-US" b="1" dirty="0" err="1" smtClean="0"/>
              <a:t>I</a:t>
            </a:r>
            <a:r>
              <a:rPr lang="en-US" b="1" dirty="0" smtClean="0"/>
              <a:t>                      </a:t>
            </a:r>
            <a:r>
              <a:rPr lang="en-US" b="1" dirty="0" err="1" smtClean="0"/>
              <a:t>I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       C6H5              </a:t>
            </a:r>
            <a:r>
              <a:rPr lang="en-US" b="1" dirty="0" err="1" smtClean="0"/>
              <a:t>C6H5</a:t>
            </a:r>
            <a:r>
              <a:rPr lang="en-US" b="1" dirty="0" smtClean="0"/>
              <a:t>             </a:t>
            </a:r>
            <a:r>
              <a:rPr lang="en-US" b="1" dirty="0" err="1" smtClean="0"/>
              <a:t>C6H5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25146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zh-CN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Properties continued  ….. </a:t>
            </a:r>
            <a:endParaRPr lang="en-US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3. Acidic nature -  Phenols are weakly acidic because it </a:t>
            </a:r>
            <a:r>
              <a:rPr lang="en-US" sz="2000" b="1" dirty="0" err="1" smtClean="0"/>
              <a:t>ionises</a:t>
            </a:r>
            <a:r>
              <a:rPr lang="en-US" sz="2000" b="1" dirty="0" smtClean="0"/>
              <a:t> to give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 and hydrogen ion. Because of the formation of H+ ion , this is acidic and also the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 is resonance </a:t>
            </a:r>
            <a:r>
              <a:rPr lang="en-US" sz="2000" b="1" dirty="0" err="1" smtClean="0"/>
              <a:t>stabilised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     </a:t>
            </a:r>
            <a:r>
              <a:rPr lang="en-US" sz="2000" b="1" dirty="0" smtClean="0"/>
              <a:t>   C6H5OH                                 </a:t>
            </a:r>
            <a:r>
              <a:rPr lang="en-US" sz="2000" b="1" dirty="0" smtClean="0"/>
              <a:t>C6H5O</a:t>
            </a:r>
            <a:r>
              <a:rPr lang="en-US" sz="2000" b="1" baseline="30000" dirty="0" smtClean="0"/>
              <a:t>-     </a:t>
            </a:r>
            <a:r>
              <a:rPr lang="en-US" sz="2000" b="1" dirty="0" smtClean="0"/>
              <a:t>+    </a:t>
            </a:r>
            <a:r>
              <a:rPr lang="en-US" sz="2000" b="1" dirty="0" smtClean="0"/>
              <a:t>H</a:t>
            </a:r>
            <a:r>
              <a:rPr lang="en-US" sz="2000" b="1" baseline="30000" dirty="0" smtClean="0"/>
              <a:t>+</a:t>
            </a:r>
          </a:p>
          <a:p>
            <a:r>
              <a:rPr lang="en-US" sz="2000" b="1" dirty="0" smtClean="0"/>
              <a:t>                                                                   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Alcohols are weaker  acid than phenol. Alcohol </a:t>
            </a:r>
            <a:r>
              <a:rPr lang="en-US" sz="2000" b="1" dirty="0" err="1" smtClean="0"/>
              <a:t>ionises</a:t>
            </a:r>
            <a:r>
              <a:rPr lang="en-US" sz="2000" b="1" dirty="0" smtClean="0"/>
              <a:t> as</a:t>
            </a:r>
          </a:p>
          <a:p>
            <a:r>
              <a:rPr lang="en-US" sz="2000" b="1" dirty="0" smtClean="0"/>
              <a:t>                    R – O – H                               RO</a:t>
            </a:r>
            <a:r>
              <a:rPr lang="en-US" sz="2000" b="1" baseline="30000" dirty="0" smtClean="0"/>
              <a:t>-</a:t>
            </a:r>
            <a:r>
              <a:rPr lang="en-US" sz="2000" b="1" dirty="0" smtClean="0"/>
              <a:t>    +  H</a:t>
            </a:r>
            <a:r>
              <a:rPr lang="en-US" sz="2000" b="1" baseline="30000" dirty="0" smtClean="0"/>
              <a:t>+</a:t>
            </a:r>
          </a:p>
          <a:p>
            <a:r>
              <a:rPr lang="en-US" sz="2000" b="1" dirty="0" smtClean="0"/>
              <a:t>                                                                     </a:t>
            </a:r>
            <a:r>
              <a:rPr lang="en-US" sz="2000" b="1" dirty="0" err="1" smtClean="0"/>
              <a:t>Alkoxide</a:t>
            </a:r>
            <a:r>
              <a:rPr lang="en-US" sz="2000" b="1" dirty="0" smtClean="0"/>
              <a:t> ion</a:t>
            </a:r>
          </a:p>
          <a:p>
            <a:pPr algn="just"/>
            <a:r>
              <a:rPr lang="en-US" sz="2000" b="1" dirty="0" smtClean="0"/>
              <a:t>Due to + I effect of alkyl gr. , the electron density increases around oxygen and hence  tendency of </a:t>
            </a:r>
            <a:r>
              <a:rPr lang="en-US" sz="2000" b="1" dirty="0" err="1" smtClean="0"/>
              <a:t>ionisation</a:t>
            </a:r>
            <a:r>
              <a:rPr lang="en-US" sz="2000" b="1" dirty="0" smtClean="0"/>
              <a:t> of alcohol decreases to release H+ ion . Secondly the </a:t>
            </a:r>
            <a:r>
              <a:rPr lang="en-US" sz="2000" b="1" dirty="0" err="1" smtClean="0"/>
              <a:t>alkoxide</a:t>
            </a:r>
            <a:r>
              <a:rPr lang="en-US" sz="2000" b="1" dirty="0" smtClean="0"/>
              <a:t> ion formed is not </a:t>
            </a:r>
            <a:r>
              <a:rPr lang="en-US" sz="2000" b="1" dirty="0" err="1" smtClean="0"/>
              <a:t>stabilised</a:t>
            </a:r>
            <a:r>
              <a:rPr lang="en-US" sz="2000" b="1" dirty="0" smtClean="0"/>
              <a:t> by resonance like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The acidic strength of phenol is also affected by the presence of substituent.  The electron withdrawing groups like nitro, </a:t>
            </a:r>
            <a:r>
              <a:rPr lang="en-US" sz="2000" b="1" dirty="0" err="1" smtClean="0"/>
              <a:t>cyano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chloro</a:t>
            </a:r>
            <a:r>
              <a:rPr lang="en-US" sz="2000" b="1" dirty="0" smtClean="0"/>
              <a:t> increases the acidic strength because of the further dispersal of negative charge in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 and further </a:t>
            </a:r>
            <a:r>
              <a:rPr lang="en-US" sz="2000" b="1" dirty="0" err="1" smtClean="0"/>
              <a:t>stabilises</a:t>
            </a:r>
            <a:r>
              <a:rPr lang="en-US" sz="2000" b="1" dirty="0" smtClean="0"/>
              <a:t> it whereas electron releasing groups like alkyl, </a:t>
            </a:r>
            <a:r>
              <a:rPr lang="en-US" sz="2000" b="1" dirty="0" err="1" smtClean="0"/>
              <a:t>alkoxy</a:t>
            </a:r>
            <a:r>
              <a:rPr lang="en-US" sz="2000" b="1" dirty="0" smtClean="0"/>
              <a:t>, decreases the acidity because </a:t>
            </a:r>
            <a:r>
              <a:rPr lang="en-US" sz="2000" b="1" dirty="0" smtClean="0"/>
              <a:t> </a:t>
            </a:r>
            <a:r>
              <a:rPr lang="en-US" sz="2000" b="1" dirty="0" smtClean="0"/>
              <a:t>these </a:t>
            </a:r>
            <a:r>
              <a:rPr lang="en-US" sz="2000" b="1" dirty="0" err="1" smtClean="0"/>
              <a:t>grs</a:t>
            </a:r>
            <a:r>
              <a:rPr lang="en-US" sz="2000" b="1" dirty="0" smtClean="0"/>
              <a:t>. Intensify the negative charge and </a:t>
            </a:r>
            <a:r>
              <a:rPr lang="en-US" sz="2000" b="1" dirty="0" err="1" smtClean="0"/>
              <a:t>destabilises</a:t>
            </a:r>
            <a:r>
              <a:rPr lang="en-US" sz="2000" b="1" dirty="0" smtClean="0"/>
              <a:t> the </a:t>
            </a:r>
            <a:r>
              <a:rPr lang="en-US" sz="2000" b="1" dirty="0" err="1" smtClean="0"/>
              <a:t>phenoxide</a:t>
            </a:r>
            <a:r>
              <a:rPr lang="en-US" sz="2000" b="1" dirty="0" smtClean="0"/>
              <a:t> ion.  </a:t>
            </a:r>
            <a:endParaRPr lang="en-US" sz="2000" b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3048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18288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2402</TotalTime>
  <Words>972</Words>
  <Application>Microsoft Office PowerPoint</Application>
  <PresentationFormat>On-screen Show (4:3)</PresentationFormat>
  <Paragraphs>189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Slide 1</vt:lpstr>
      <vt:lpstr>Outline</vt:lpstr>
      <vt:lpstr>Slide 3</vt:lpstr>
      <vt:lpstr>Slide 4</vt:lpstr>
      <vt:lpstr>Slide 5</vt:lpstr>
      <vt:lpstr>1. From Chlorobenzene ( Dow’s process ) -  When chlorobenzene is treated with  10%  NaOH solution at  3550  C and  300  atm pressure  using Cu as catalyst  to produce  phenol  after acidification.                               10%NaOH/ 3550/Cu                                         HCl          C6H5Cl                                                     C6H5ONa                                         C6H5OH Chlorobenzene                                   Sodium phenoxide                             Phenol   2.  From sulphonic acid – Phenols can be prepared by heating benzene sulphonic acid  or their salts with NaOH at 3000  C followed by acidification .                                     NaOH fuse/300 deg.C                               Dil. HCl   C6H5SO3Na                                                    C6H5ONa                                       C6H5OH                                                                                                                                                        Phenol 3.  From the hydrolysis of diazonium salt  -  In this method diazinium salt solution is added to boiling dilute  sulphuric acid,   phenol is obtained.                                                                                                                                              H2SO4  / Heat                                           C6H5N2Cl                                          C6H5OH                                                                      4                                                                                                                                                      </vt:lpstr>
      <vt:lpstr>4. From Grignard reagent – Phenols are prepared by bubbling oxygen through etherial solution of Grignard reagent followed by acidification.               O2                  H+ /H2O  C6H5MgBr             C6H5OMgBr              C6H5OH                                               Phenol</vt:lpstr>
      <vt:lpstr>Slide 8</vt:lpstr>
      <vt:lpstr>Slide 9</vt:lpstr>
      <vt:lpstr>                                                                                               </vt:lpstr>
      <vt:lpstr>Properties continued ………. </vt:lpstr>
      <vt:lpstr>Properties continued…….</vt:lpstr>
      <vt:lpstr>Slide 13</vt:lpstr>
      <vt:lpstr>  x)  Williamson’s synthesis -  In Williamson’s synthesis ether is prepared by heating sodium or potassium salts of phenol with alkyl halide.    C6H5ONa + CH3I            C6H5OCH3    +    NaI                          Methylphenyl ether   C6H5OK  +  C2H5Br            C6H5OC2H5   +   KBr                             Ethylphenyl ether</vt:lpstr>
      <vt:lpstr>Slide 15</vt:lpstr>
    </vt:vector>
  </TitlesOfParts>
  <Company>NML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MNP Division</dc:title>
  <dc:creator>Dr.R.Singh</dc:creator>
  <cp:lastModifiedBy>R Singh</cp:lastModifiedBy>
  <cp:revision>240</cp:revision>
  <dcterms:created xsi:type="dcterms:W3CDTF">2019-09-02T04:07:24Z</dcterms:created>
  <dcterms:modified xsi:type="dcterms:W3CDTF">2020-04-08T12:15:25Z</dcterms:modified>
</cp:coreProperties>
</file>