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9" r:id="rId4"/>
    <p:sldId id="258" r:id="rId5"/>
    <p:sldId id="260" r:id="rId6"/>
    <p:sldId id="261" r:id="rId7"/>
    <p:sldId id="263" r:id="rId8"/>
    <p:sldId id="262" r:id="rId9"/>
    <p:sldId id="265" r:id="rId10"/>
    <p:sldId id="266" r:id="rId11"/>
    <p:sldId id="267" r:id="rId12"/>
    <p:sldId id="268" r:id="rId13"/>
    <p:sldId id="270"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86"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4/13/2020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4/13/2020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0"/>
            <a:ext cx="7772400" cy="2895600"/>
          </a:xfrm>
        </p:spPr>
        <p:txBody>
          <a:bodyPr>
            <a:normAutofit fontScale="90000"/>
          </a:bodyPr>
          <a:lstStyle/>
          <a:p>
            <a:pPr algn="ct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sz="4000" dirty="0" smtClean="0">
                <a:solidFill>
                  <a:srgbClr val="92D050"/>
                </a:solidFill>
              </a:rPr>
              <a:t> </a:t>
            </a:r>
            <a:br>
              <a:rPr lang="en-IN" sz="4000" dirty="0" smtClean="0">
                <a:solidFill>
                  <a:srgbClr val="92D050"/>
                </a:solidFill>
              </a:rPr>
            </a:br>
            <a:r>
              <a:rPr lang="en-IN" sz="4000" dirty="0" smtClean="0">
                <a:solidFill>
                  <a:srgbClr val="92D050"/>
                </a:solidFill>
              </a:rPr>
              <a:t/>
            </a:r>
            <a:br>
              <a:rPr lang="en-IN" sz="4000" dirty="0" smtClean="0">
                <a:solidFill>
                  <a:srgbClr val="92D050"/>
                </a:solidFill>
              </a:rPr>
            </a:br>
            <a:r>
              <a:rPr lang="en-IN" sz="4000" dirty="0" smtClean="0">
                <a:solidFill>
                  <a:srgbClr val="92D050"/>
                </a:solidFill>
              </a:rPr>
              <a:t/>
            </a:r>
            <a:br>
              <a:rPr lang="en-IN" sz="4000" dirty="0" smtClean="0">
                <a:solidFill>
                  <a:srgbClr val="92D050"/>
                </a:solidFill>
              </a:rPr>
            </a:br>
            <a:r>
              <a:rPr lang="en-IN" sz="4000" dirty="0" smtClean="0">
                <a:solidFill>
                  <a:srgbClr val="92D050"/>
                </a:solidFill>
              </a:rPr>
              <a:t>M. Com. </a:t>
            </a:r>
            <a:r>
              <a:rPr lang="en-IN" sz="4000" dirty="0" err="1" smtClean="0">
                <a:solidFill>
                  <a:srgbClr val="92D050"/>
                </a:solidFill>
              </a:rPr>
              <a:t>Sem</a:t>
            </a:r>
            <a:r>
              <a:rPr lang="en-IN" sz="4000" dirty="0" smtClean="0">
                <a:solidFill>
                  <a:srgbClr val="92D050"/>
                </a:solidFill>
              </a:rPr>
              <a:t> 3 </a:t>
            </a:r>
            <a:r>
              <a:rPr lang="en-IN" sz="2800" dirty="0" smtClean="0">
                <a:solidFill>
                  <a:srgbClr val="92D050"/>
                </a:solidFill>
              </a:rPr>
              <a:t/>
            </a:r>
            <a:br>
              <a:rPr lang="en-IN" sz="2800" dirty="0" smtClean="0">
                <a:solidFill>
                  <a:srgbClr val="92D050"/>
                </a:solidFill>
              </a:rPr>
            </a:br>
            <a:r>
              <a:rPr lang="en-IN" sz="3100" dirty="0" smtClean="0">
                <a:solidFill>
                  <a:srgbClr val="FF0000"/>
                </a:solidFill>
              </a:rPr>
              <a:t>Security Analysis and Portfolio Management</a:t>
            </a:r>
            <a:br>
              <a:rPr lang="en-IN" sz="3100" dirty="0" smtClean="0">
                <a:solidFill>
                  <a:srgbClr val="FF0000"/>
                </a:solidFill>
              </a:rPr>
            </a:br>
            <a:r>
              <a:rPr lang="en-IN" sz="3100" dirty="0" smtClean="0">
                <a:solidFill>
                  <a:srgbClr val="FF0000"/>
                </a:solidFill>
              </a:rPr>
              <a:t>(Finance Group)</a:t>
            </a:r>
            <a:r>
              <a:rPr lang="en-IN" sz="3200" dirty="0" smtClean="0">
                <a:solidFill>
                  <a:srgbClr val="92D050"/>
                </a:solidFill>
              </a:rPr>
              <a:t> </a:t>
            </a:r>
            <a:br>
              <a:rPr lang="en-IN" sz="3200" dirty="0" smtClean="0">
                <a:solidFill>
                  <a:srgbClr val="92D050"/>
                </a:solidFill>
              </a:rPr>
            </a:br>
            <a:r>
              <a:rPr lang="en-IN" sz="7300" dirty="0" smtClean="0"/>
              <a:t>Economic Analysis</a:t>
            </a:r>
            <a:r>
              <a:rPr lang="en-IN" dirty="0" smtClean="0"/>
              <a:t/>
            </a:r>
            <a:br>
              <a:rPr lang="en-IN" dirty="0" smtClean="0"/>
            </a:br>
            <a:endParaRPr lang="en-IN" dirty="0">
              <a:solidFill>
                <a:srgbClr val="FF0000"/>
              </a:solidFill>
            </a:endParaRPr>
          </a:p>
        </p:txBody>
      </p:sp>
      <p:sp>
        <p:nvSpPr>
          <p:cNvPr id="3" name="Subtitle 2"/>
          <p:cNvSpPr>
            <a:spLocks noGrp="1"/>
          </p:cNvSpPr>
          <p:nvPr>
            <p:ph type="subTitle" idx="1"/>
          </p:nvPr>
        </p:nvSpPr>
        <p:spPr>
          <a:xfrm>
            <a:off x="2362200" y="4876800"/>
            <a:ext cx="4151376" cy="1572768"/>
          </a:xfrm>
        </p:spPr>
        <p:txBody>
          <a:bodyPr>
            <a:normAutofit fontScale="92500" lnSpcReduction="20000"/>
          </a:bodyPr>
          <a:lstStyle/>
          <a:p>
            <a:pPr algn="ctr"/>
            <a:endParaRPr lang="en-IN" dirty="0" smtClean="0"/>
          </a:p>
          <a:p>
            <a:pPr algn="ctr"/>
            <a:r>
              <a:rPr lang="en-IN" dirty="0" smtClean="0">
                <a:solidFill>
                  <a:srgbClr val="FF0000"/>
                </a:solidFill>
              </a:rPr>
              <a:t>ASHOK KUMAR RAWANI</a:t>
            </a:r>
          </a:p>
          <a:p>
            <a:pPr algn="ctr"/>
            <a:r>
              <a:rPr lang="en-IN" sz="1800" dirty="0" smtClean="0">
                <a:solidFill>
                  <a:schemeClr val="tx1"/>
                </a:solidFill>
              </a:rPr>
              <a:t>Department of Commerce</a:t>
            </a:r>
          </a:p>
          <a:p>
            <a:pPr algn="ctr"/>
            <a:r>
              <a:rPr lang="en-IN" sz="1800" dirty="0" smtClean="0">
                <a:solidFill>
                  <a:schemeClr val="tx1"/>
                </a:solidFill>
              </a:rPr>
              <a:t>Jamshedpur Co-operative College</a:t>
            </a:r>
          </a:p>
          <a:p>
            <a:pPr algn="ctr"/>
            <a:r>
              <a:rPr lang="en-IN" sz="1800" dirty="0" smtClean="0">
                <a:solidFill>
                  <a:schemeClr val="tx1"/>
                </a:solidFill>
              </a:rPr>
              <a:t>commercejcc@gmail.com</a:t>
            </a:r>
            <a:endParaRPr lang="en-IN" sz="1800" dirty="0">
              <a:solidFill>
                <a:schemeClr val="tx1"/>
              </a:solidFill>
            </a:endParaRPr>
          </a:p>
        </p:txBody>
      </p:sp>
      <p:pic>
        <p:nvPicPr>
          <p:cNvPr id="1026" name="Picture 2" descr="C:\Users\acer.DESKTOP-9AAU9UJ\Desktop\kiitakr.jpg"/>
          <p:cNvPicPr>
            <a:picLocks noChangeAspect="1" noChangeArrowheads="1"/>
          </p:cNvPicPr>
          <p:nvPr/>
        </p:nvPicPr>
        <p:blipFill>
          <a:blip r:embed="rId2" cstate="print"/>
          <a:srcRect/>
          <a:stretch>
            <a:fillRect/>
          </a:stretch>
        </p:blipFill>
        <p:spPr bwMode="auto">
          <a:xfrm>
            <a:off x="3352800" y="2971800"/>
            <a:ext cx="2231236" cy="2209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28600"/>
            <a:ext cx="5181600" cy="533400"/>
          </a:xfrm>
        </p:spPr>
        <p:style>
          <a:lnRef idx="0">
            <a:schemeClr val="dk1"/>
          </a:lnRef>
          <a:fillRef idx="3">
            <a:schemeClr val="dk1"/>
          </a:fillRef>
          <a:effectRef idx="3">
            <a:schemeClr val="dk1"/>
          </a:effectRef>
          <a:fontRef idx="minor">
            <a:schemeClr val="lt1"/>
          </a:fontRef>
        </p:style>
        <p:txBody>
          <a:bodyPr>
            <a:noAutofit/>
          </a:bodyPr>
          <a:lstStyle/>
          <a:p>
            <a:pPr algn="ctr"/>
            <a:r>
              <a:rPr lang="en-US" sz="4000" dirty="0" smtClean="0"/>
              <a:t>MONETARY  POLICY</a:t>
            </a:r>
            <a:endParaRPr lang="en-IN" sz="4000" dirty="0"/>
          </a:p>
        </p:txBody>
      </p:sp>
      <p:graphicFrame>
        <p:nvGraphicFramePr>
          <p:cNvPr id="7" name="Table 6"/>
          <p:cNvGraphicFramePr>
            <a:graphicFrameLocks noGrp="1"/>
          </p:cNvGraphicFramePr>
          <p:nvPr/>
        </p:nvGraphicFramePr>
        <p:xfrm>
          <a:off x="304800" y="1447800"/>
          <a:ext cx="5410200" cy="5151120"/>
        </p:xfrm>
        <a:graphic>
          <a:graphicData uri="http://schemas.openxmlformats.org/drawingml/2006/table">
            <a:tbl>
              <a:tblPr firstRow="1" bandRow="1">
                <a:tableStyleId>{5C22544A-7EE6-4342-B048-85BDC9FD1C3A}</a:tableStyleId>
              </a:tblPr>
              <a:tblGrid>
                <a:gridCol w="5410200"/>
              </a:tblGrid>
              <a:tr h="152400">
                <a:tc>
                  <a:txBody>
                    <a:bodyPr/>
                    <a:lstStyle/>
                    <a:p>
                      <a:endParaRPr lang="en-IN" sz="1400" dirty="0"/>
                    </a:p>
                  </a:txBody>
                  <a:tcPr/>
                </a:tc>
              </a:tr>
              <a:tr h="54279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600" dirty="0" smtClean="0"/>
                        <a:t>Monetary policy is deciding about interest rates at which money can be borrowed. </a:t>
                      </a:r>
                    </a:p>
                  </a:txBody>
                  <a:tcPr/>
                </a:tc>
              </a:tr>
              <a:tr h="99989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600" dirty="0" smtClean="0"/>
                        <a:t>In view of an investor, monetary policy affects share prices if there is variance between the investors’ expectation about the movement of interest rate and actual movement in interest rates. </a:t>
                      </a:r>
                    </a:p>
                  </a:txBody>
                  <a:tcPr/>
                </a:tc>
              </a:tr>
              <a:tr h="122843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600" dirty="0" smtClean="0"/>
                        <a:t>If RBI raises the interest rate then it will impact the interest rate on debentures and bonds. With increase in interest rates on debentures and bonds there will be change in risk perception of investors and thus they will want higher return on their equity investment. </a:t>
                      </a:r>
                    </a:p>
                  </a:txBody>
                  <a:tcPr/>
                </a:tc>
              </a:tr>
              <a:tr h="77134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600" dirty="0" smtClean="0"/>
                        <a:t>Thus an increase in interest rate if not accompanied by increase in returned of equity then investors will get inclines towards debentures and bonds rather than equity. </a:t>
                      </a:r>
                    </a:p>
                  </a:txBody>
                  <a:tcPr/>
                </a:tc>
              </a:tr>
              <a:tr h="99989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600" dirty="0" smtClean="0"/>
                        <a:t>This will affect the demand for equity and thus will lower its prices. Similarly if change in interest rate is as per the expectation of investors then it will not affect equity prices to a larger extent.</a:t>
                      </a:r>
                    </a:p>
                  </a:txBody>
                  <a:tcPr/>
                </a:tc>
              </a:tr>
            </a:tbl>
          </a:graphicData>
        </a:graphic>
      </p:graphicFrame>
      <p:pic>
        <p:nvPicPr>
          <p:cNvPr id="23556" name="Picture 4" descr="UK Monetary Policy - Economics Help"/>
          <p:cNvPicPr>
            <a:picLocks noChangeAspect="1" noChangeArrowheads="1"/>
          </p:cNvPicPr>
          <p:nvPr/>
        </p:nvPicPr>
        <p:blipFill>
          <a:blip r:embed="rId2"/>
          <a:srcRect/>
          <a:stretch>
            <a:fillRect/>
          </a:stretch>
        </p:blipFill>
        <p:spPr bwMode="auto">
          <a:xfrm>
            <a:off x="5715000" y="3581400"/>
            <a:ext cx="3276600" cy="3027516"/>
          </a:xfrm>
          <a:prstGeom prst="rect">
            <a:avLst/>
          </a:prstGeom>
          <a:noFill/>
        </p:spPr>
      </p:pic>
      <p:pic>
        <p:nvPicPr>
          <p:cNvPr id="23558" name="Picture 6" descr="What is easy monetary policy? Definition and example - Market ..."/>
          <p:cNvPicPr>
            <a:picLocks noChangeAspect="1" noChangeArrowheads="1"/>
          </p:cNvPicPr>
          <p:nvPr/>
        </p:nvPicPr>
        <p:blipFill>
          <a:blip r:embed="rId3" cstate="print"/>
          <a:srcRect/>
          <a:stretch>
            <a:fillRect/>
          </a:stretch>
        </p:blipFill>
        <p:spPr bwMode="auto">
          <a:xfrm>
            <a:off x="5867400" y="1371601"/>
            <a:ext cx="2819400" cy="2169524"/>
          </a:xfrm>
          <a:prstGeom prst="rect">
            <a:avLst/>
          </a:prstGeom>
          <a:noFill/>
        </p:spPr>
      </p:pic>
      <p:sp>
        <p:nvSpPr>
          <p:cNvPr id="11" name="TextBox 10"/>
          <p:cNvSpPr txBox="1"/>
          <p:nvPr/>
        </p:nvSpPr>
        <p:spPr>
          <a:xfrm>
            <a:off x="838200" y="914400"/>
            <a:ext cx="76200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defRPr/>
            </a:pPr>
            <a:r>
              <a:rPr lang="en-IN" i="1" dirty="0" smtClean="0">
                <a:solidFill>
                  <a:srgbClr val="C00000"/>
                </a:solidFill>
              </a:rPr>
              <a:t>Monetary Policy is the instrument which it controls the supply of money. </a:t>
            </a:r>
            <a:r>
              <a:rPr lang="en-IN" i="1" dirty="0" err="1" smtClean="0">
                <a:solidFill>
                  <a:srgbClr val="C00000"/>
                </a:solidFill>
              </a:rPr>
              <a:t>za</a:t>
            </a:r>
            <a:endParaRPr lang="en-IN" i="1" dirty="0" smtClean="0">
              <a:solidFill>
                <a:srgbClr val="C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28600"/>
            <a:ext cx="5181600" cy="533400"/>
          </a:xfrm>
        </p:spPr>
        <p:style>
          <a:lnRef idx="0">
            <a:schemeClr val="dk1"/>
          </a:lnRef>
          <a:fillRef idx="3">
            <a:schemeClr val="dk1"/>
          </a:fillRef>
          <a:effectRef idx="3">
            <a:schemeClr val="dk1"/>
          </a:effectRef>
          <a:fontRef idx="minor">
            <a:schemeClr val="lt1"/>
          </a:fontRef>
        </p:style>
        <p:txBody>
          <a:bodyPr>
            <a:noAutofit/>
          </a:bodyPr>
          <a:lstStyle/>
          <a:p>
            <a:pPr algn="ctr"/>
            <a:r>
              <a:rPr lang="en-US" sz="4000" dirty="0" smtClean="0"/>
              <a:t>SAVING RATE</a:t>
            </a:r>
            <a:endParaRPr lang="en-IN" sz="4000" dirty="0"/>
          </a:p>
        </p:txBody>
      </p:sp>
      <p:graphicFrame>
        <p:nvGraphicFramePr>
          <p:cNvPr id="7" name="Table 6"/>
          <p:cNvGraphicFramePr>
            <a:graphicFrameLocks noGrp="1"/>
          </p:cNvGraphicFramePr>
          <p:nvPr/>
        </p:nvGraphicFramePr>
        <p:xfrm>
          <a:off x="609600" y="3810000"/>
          <a:ext cx="7992000" cy="2362199"/>
        </p:xfrm>
        <a:graphic>
          <a:graphicData uri="http://schemas.openxmlformats.org/drawingml/2006/table">
            <a:tbl>
              <a:tblPr firstRow="1" bandRow="1">
                <a:tableStyleId>{5C22544A-7EE6-4342-B048-85BDC9FD1C3A}</a:tableStyleId>
              </a:tblPr>
              <a:tblGrid>
                <a:gridCol w="3996000"/>
                <a:gridCol w="3996000"/>
              </a:tblGrid>
              <a:tr h="424327">
                <a:tc>
                  <a:txBody>
                    <a:bodyPr/>
                    <a:lstStyle/>
                    <a:p>
                      <a:pPr algn="ctr"/>
                      <a:r>
                        <a:rPr lang="en-US" sz="1800" dirty="0" smtClean="0"/>
                        <a:t>Increase in interest</a:t>
                      </a:r>
                      <a:r>
                        <a:rPr lang="en-US" sz="1800" baseline="0" dirty="0" smtClean="0"/>
                        <a:t> rate</a:t>
                      </a:r>
                      <a:endParaRPr lang="en-IN"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Decrease in interest</a:t>
                      </a:r>
                      <a:r>
                        <a:rPr lang="en-US" sz="1800" baseline="0" dirty="0" smtClean="0"/>
                        <a:t> rate</a:t>
                      </a:r>
                      <a:endParaRPr lang="en-IN" sz="1800" dirty="0" smtClean="0"/>
                    </a:p>
                  </a:txBody>
                  <a:tcPr/>
                </a:tc>
              </a:tr>
              <a:tr h="96893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600" dirty="0" smtClean="0"/>
                        <a:t>This will result in an increase in demand for equity shares.</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600" dirty="0" smtClean="0"/>
                        <a:t>A lower saving rate means lesser disposal of funds by household into equity market which will reduce the demand for equity. </a:t>
                      </a:r>
                    </a:p>
                  </a:txBody>
                  <a:tcPr/>
                </a:tc>
              </a:tr>
              <a:tr h="96893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600" dirty="0" smtClean="0"/>
                        <a:t>Thus, share market will be bullish as it has an impact of increase in share prices.</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600" dirty="0" smtClean="0"/>
                        <a:t>Thus, there will be reduction in share prices and market will be bearish.</a:t>
                      </a:r>
                    </a:p>
                  </a:txBody>
                  <a:tcPr/>
                </a:tc>
              </a:tr>
            </a:tbl>
          </a:graphicData>
        </a:graphic>
      </p:graphicFrame>
      <p:sp>
        <p:nvSpPr>
          <p:cNvPr id="11" name="TextBox 10"/>
          <p:cNvSpPr txBox="1"/>
          <p:nvPr/>
        </p:nvSpPr>
        <p:spPr>
          <a:xfrm>
            <a:off x="685800" y="914400"/>
            <a:ext cx="76200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defRPr/>
            </a:pPr>
            <a:r>
              <a:rPr lang="en-IN" i="1" dirty="0" smtClean="0">
                <a:solidFill>
                  <a:srgbClr val="C00000"/>
                </a:solidFill>
              </a:rPr>
              <a:t>Changes in individual saving rate effect the flow of funds into investments.</a:t>
            </a:r>
          </a:p>
        </p:txBody>
      </p:sp>
      <p:pic>
        <p:nvPicPr>
          <p:cNvPr id="24578" name="Picture 2" descr="Quick Ways to Get a Lower Personal Loan Interest Rate - Article Point"/>
          <p:cNvPicPr>
            <a:picLocks noChangeAspect="1" noChangeArrowheads="1"/>
          </p:cNvPicPr>
          <p:nvPr/>
        </p:nvPicPr>
        <p:blipFill>
          <a:blip r:embed="rId2"/>
          <a:srcRect/>
          <a:stretch>
            <a:fillRect/>
          </a:stretch>
        </p:blipFill>
        <p:spPr bwMode="auto">
          <a:xfrm>
            <a:off x="762000" y="1447800"/>
            <a:ext cx="3810107" cy="2159309"/>
          </a:xfrm>
          <a:prstGeom prst="rect">
            <a:avLst/>
          </a:prstGeom>
          <a:noFill/>
        </p:spPr>
      </p:pic>
      <p:pic>
        <p:nvPicPr>
          <p:cNvPr id="24580" name="Picture 4" descr="PPF interest rate: PPF to fetch 7.1%, NSC 6.8% as govt slashes ..."/>
          <p:cNvPicPr>
            <a:picLocks noChangeAspect="1" noChangeArrowheads="1"/>
          </p:cNvPicPr>
          <p:nvPr/>
        </p:nvPicPr>
        <p:blipFill>
          <a:blip r:embed="rId3"/>
          <a:srcRect/>
          <a:stretch>
            <a:fillRect/>
          </a:stretch>
        </p:blipFill>
        <p:spPr bwMode="auto">
          <a:xfrm>
            <a:off x="4876800" y="1371600"/>
            <a:ext cx="3505200" cy="2286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28600"/>
            <a:ext cx="5181600" cy="533400"/>
          </a:xfrm>
        </p:spPr>
        <p:style>
          <a:lnRef idx="0">
            <a:schemeClr val="dk1"/>
          </a:lnRef>
          <a:fillRef idx="3">
            <a:schemeClr val="dk1"/>
          </a:fillRef>
          <a:effectRef idx="3">
            <a:schemeClr val="dk1"/>
          </a:effectRef>
          <a:fontRef idx="minor">
            <a:schemeClr val="lt1"/>
          </a:fontRef>
        </p:style>
        <p:txBody>
          <a:bodyPr>
            <a:noAutofit/>
          </a:bodyPr>
          <a:lstStyle/>
          <a:p>
            <a:pPr algn="ctr"/>
            <a:r>
              <a:rPr lang="en-US" sz="4000" dirty="0" smtClean="0"/>
              <a:t>TRADE DEFICIT</a:t>
            </a:r>
            <a:endParaRPr lang="en-IN" sz="4000" dirty="0"/>
          </a:p>
        </p:txBody>
      </p:sp>
      <p:graphicFrame>
        <p:nvGraphicFramePr>
          <p:cNvPr id="7" name="Table 6"/>
          <p:cNvGraphicFramePr>
            <a:graphicFrameLocks noGrp="1"/>
          </p:cNvGraphicFramePr>
          <p:nvPr/>
        </p:nvGraphicFramePr>
        <p:xfrm>
          <a:off x="533400" y="1905000"/>
          <a:ext cx="4267200" cy="4663440"/>
        </p:xfrm>
        <a:graphic>
          <a:graphicData uri="http://schemas.openxmlformats.org/drawingml/2006/table">
            <a:tbl>
              <a:tblPr firstRow="1" bandRow="1">
                <a:tableStyleId>{5C22544A-7EE6-4342-B048-85BDC9FD1C3A}</a:tableStyleId>
              </a:tblPr>
              <a:tblGrid>
                <a:gridCol w="4267200"/>
              </a:tblGrid>
              <a:tr h="284662">
                <a:tc>
                  <a:txBody>
                    <a:bodyPr/>
                    <a:lstStyle/>
                    <a:p>
                      <a:pPr algn="ctr"/>
                      <a:r>
                        <a:rPr lang="en-US" sz="1400" dirty="0" smtClean="0"/>
                        <a:t>Highlights</a:t>
                      </a:r>
                      <a:endParaRPr lang="en-IN" sz="1400" dirty="0"/>
                    </a:p>
                  </a:txBody>
                  <a:tcPr/>
                </a:tc>
              </a:tr>
              <a:tr h="7685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600" dirty="0" smtClean="0">
                          <a:solidFill>
                            <a:srgbClr val="C00000"/>
                          </a:solidFill>
                        </a:rPr>
                        <a:t>Trade deficit occurs when countries imports are more than its export. </a:t>
                      </a:r>
                    </a:p>
                    <a:p>
                      <a:pPr marL="0" marR="0" indent="0" algn="ctr" defTabSz="914400" rtl="0" eaLnBrk="1" fontAlgn="auto" latinLnBrk="0" hangingPunct="1">
                        <a:lnSpc>
                          <a:spcPct val="100000"/>
                        </a:lnSpc>
                        <a:spcBef>
                          <a:spcPts val="0"/>
                        </a:spcBef>
                        <a:spcAft>
                          <a:spcPts val="0"/>
                        </a:spcAft>
                        <a:buClrTx/>
                        <a:buSzTx/>
                        <a:buFontTx/>
                        <a:buNone/>
                        <a:tabLst/>
                        <a:defRPr/>
                      </a:pPr>
                      <a:r>
                        <a:rPr lang="en-IN" sz="1600" dirty="0" smtClean="0"/>
                        <a:t>In other words we can see it that a country is buying more of foreign goods than it is selling to them. </a:t>
                      </a:r>
                    </a:p>
                  </a:txBody>
                  <a:tcPr/>
                </a:tc>
              </a:tr>
              <a:tr h="54085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600" dirty="0" smtClean="0"/>
                        <a:t>Thus this will impact domestic producers. More imports mean more purchase of foreign goods and less purchase of domestic goods.</a:t>
                      </a:r>
                    </a:p>
                  </a:txBody>
                  <a:tcPr/>
                </a:tc>
              </a:tr>
              <a:tr h="36597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600" dirty="0" smtClean="0"/>
                        <a:t>This will result in more profitability to foreign companies than domestic producers.</a:t>
                      </a:r>
                    </a:p>
                  </a:txBody>
                  <a:tcPr/>
                </a:tc>
              </a:tr>
              <a:tr h="54395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600" dirty="0" smtClean="0"/>
                        <a:t>The lesser the profit lesser will the amount of profits available to equity shareholders. Thus it will result in decline in the prices of shares of the domestic company. </a:t>
                      </a:r>
                    </a:p>
                  </a:txBody>
                  <a:tcPr/>
                </a:tc>
              </a:tr>
              <a:tr h="54395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600" dirty="0" smtClean="0"/>
                        <a:t>On the other hand there will be an increase in the prices of foreign company’s shares</a:t>
                      </a:r>
                    </a:p>
                  </a:txBody>
                  <a:tcPr/>
                </a:tc>
              </a:tr>
            </a:tbl>
          </a:graphicData>
        </a:graphic>
      </p:graphicFrame>
      <p:sp>
        <p:nvSpPr>
          <p:cNvPr id="11" name="TextBox 10"/>
          <p:cNvSpPr txBox="1"/>
          <p:nvPr/>
        </p:nvSpPr>
        <p:spPr>
          <a:xfrm>
            <a:off x="2209800" y="914400"/>
            <a:ext cx="52578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defRPr/>
            </a:pPr>
            <a:r>
              <a:rPr lang="en-IN" sz="2000" i="1" dirty="0" smtClean="0">
                <a:solidFill>
                  <a:srgbClr val="C00000"/>
                </a:solidFill>
              </a:rPr>
              <a:t>Trade deficit also impact on share prices.</a:t>
            </a:r>
          </a:p>
        </p:txBody>
      </p:sp>
      <p:sp>
        <p:nvSpPr>
          <p:cNvPr id="9" name="TextBox 8"/>
          <p:cNvSpPr txBox="1"/>
          <p:nvPr/>
        </p:nvSpPr>
        <p:spPr>
          <a:xfrm>
            <a:off x="533400" y="1371600"/>
            <a:ext cx="8077200" cy="584775"/>
          </a:xfrm>
          <a:prstGeom prst="rect">
            <a:avLst/>
          </a:prstGeom>
          <a:noFill/>
        </p:spPr>
        <p:txBody>
          <a:bodyPr wrap="square" rtlCol="0">
            <a:spAutoFit/>
          </a:bodyPr>
          <a:lstStyle/>
          <a:p>
            <a:pPr algn="just"/>
            <a:r>
              <a:rPr lang="en-IN" sz="1600" dirty="0" smtClean="0"/>
              <a:t>There are different views regarding trade deficit. Some believe that it is </a:t>
            </a:r>
            <a:r>
              <a:rPr lang="en-IN" sz="1600" dirty="0" err="1" smtClean="0"/>
              <a:t>favorable</a:t>
            </a:r>
            <a:r>
              <a:rPr lang="en-IN" sz="1600" dirty="0" smtClean="0"/>
              <a:t> in case of strong expansion. Some says that it is to good in times of recession. </a:t>
            </a:r>
            <a:endParaRPr lang="en-IN" sz="1600" dirty="0"/>
          </a:p>
        </p:txBody>
      </p:sp>
      <p:pic>
        <p:nvPicPr>
          <p:cNvPr id="25602" name="Picture 2" descr="C:\Users\acer.DESKTOP-9AAU9UJ\Desktop\SAPM\Trade-Deficit-1.jpg"/>
          <p:cNvPicPr>
            <a:picLocks noChangeAspect="1" noChangeArrowheads="1"/>
          </p:cNvPicPr>
          <p:nvPr/>
        </p:nvPicPr>
        <p:blipFill>
          <a:blip r:embed="rId2"/>
          <a:srcRect/>
          <a:stretch>
            <a:fillRect/>
          </a:stretch>
        </p:blipFill>
        <p:spPr bwMode="auto">
          <a:xfrm>
            <a:off x="4876800" y="4038600"/>
            <a:ext cx="4038600" cy="2562225"/>
          </a:xfrm>
          <a:prstGeom prst="rect">
            <a:avLst/>
          </a:prstGeom>
          <a:noFill/>
        </p:spPr>
      </p:pic>
      <p:pic>
        <p:nvPicPr>
          <p:cNvPr id="25603" name="Picture 3" descr="C:\Users\acer.DESKTOP-9AAU9UJ\Desktop\SAPM\170613150857-trade-deficit-large-169.jpg"/>
          <p:cNvPicPr>
            <a:picLocks noChangeAspect="1" noChangeArrowheads="1"/>
          </p:cNvPicPr>
          <p:nvPr/>
        </p:nvPicPr>
        <p:blipFill>
          <a:blip r:embed="rId3"/>
          <a:srcRect/>
          <a:stretch>
            <a:fillRect/>
          </a:stretch>
        </p:blipFill>
        <p:spPr bwMode="auto">
          <a:xfrm>
            <a:off x="5410200" y="1905000"/>
            <a:ext cx="3009899" cy="201453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28600"/>
            <a:ext cx="5181600" cy="533400"/>
          </a:xfrm>
        </p:spPr>
        <p:style>
          <a:lnRef idx="0">
            <a:schemeClr val="dk1"/>
          </a:lnRef>
          <a:fillRef idx="3">
            <a:schemeClr val="dk1"/>
          </a:fillRef>
          <a:effectRef idx="3">
            <a:schemeClr val="dk1"/>
          </a:effectRef>
          <a:fontRef idx="minor">
            <a:schemeClr val="lt1"/>
          </a:fontRef>
        </p:style>
        <p:txBody>
          <a:bodyPr>
            <a:noAutofit/>
          </a:bodyPr>
          <a:lstStyle/>
          <a:p>
            <a:pPr algn="ctr"/>
            <a:r>
              <a:rPr lang="en-US" sz="4000" dirty="0" smtClean="0"/>
              <a:t>EXCHANGE RATE</a:t>
            </a:r>
            <a:endParaRPr lang="en-IN" sz="4000" dirty="0"/>
          </a:p>
        </p:txBody>
      </p:sp>
      <p:sp>
        <p:nvSpPr>
          <p:cNvPr id="11" name="TextBox 10"/>
          <p:cNvSpPr txBox="1"/>
          <p:nvPr/>
        </p:nvSpPr>
        <p:spPr>
          <a:xfrm>
            <a:off x="685800" y="914400"/>
            <a:ext cx="76200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defRPr/>
            </a:pPr>
            <a:r>
              <a:rPr lang="en-IN" sz="2400" i="1" dirty="0" smtClean="0">
                <a:solidFill>
                  <a:srgbClr val="C00000"/>
                </a:solidFill>
              </a:rPr>
              <a:t>Exchange rate is also another factor that affects the trade or net exports between the countries.</a:t>
            </a:r>
          </a:p>
        </p:txBody>
      </p:sp>
      <p:sp>
        <p:nvSpPr>
          <p:cNvPr id="8" name="TextBox 7"/>
          <p:cNvSpPr txBox="1"/>
          <p:nvPr/>
        </p:nvSpPr>
        <p:spPr>
          <a:xfrm>
            <a:off x="914400" y="4343400"/>
            <a:ext cx="7620000"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defRPr/>
            </a:pPr>
            <a:r>
              <a:rPr lang="en-IN" sz="2000" dirty="0" smtClean="0">
                <a:solidFill>
                  <a:schemeClr val="accent4">
                    <a:lumMod val="50000"/>
                  </a:schemeClr>
                </a:solidFill>
              </a:rPr>
              <a:t>This in turn will also affect the trade and business of the companies {having global presence} that is related to any foreign market whether for buying raw material, selling goods or in any other way.</a:t>
            </a:r>
            <a:endParaRPr lang="en-IN" sz="2000" i="1" dirty="0" smtClean="0">
              <a:solidFill>
                <a:schemeClr val="accent4">
                  <a:lumMod val="50000"/>
                </a:schemeClr>
              </a:solidFill>
            </a:endParaRPr>
          </a:p>
        </p:txBody>
      </p:sp>
      <p:sp>
        <p:nvSpPr>
          <p:cNvPr id="9" name="TextBox 8"/>
          <p:cNvSpPr txBox="1"/>
          <p:nvPr/>
        </p:nvSpPr>
        <p:spPr>
          <a:xfrm>
            <a:off x="914400" y="5486400"/>
            <a:ext cx="7620000"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defRPr/>
            </a:pPr>
            <a:r>
              <a:rPr lang="en-IN" sz="2000" dirty="0" smtClean="0">
                <a:solidFill>
                  <a:srgbClr val="C00000"/>
                </a:solidFill>
              </a:rPr>
              <a:t>The effect on such companies activities or business will affect that companies profitability and enhance the prices of shares. Thus exchange rate affects share prices.</a:t>
            </a:r>
            <a:endParaRPr lang="en-IN" sz="2000" i="1" dirty="0" smtClean="0">
              <a:solidFill>
                <a:srgbClr val="C00000"/>
              </a:solidFill>
            </a:endParaRPr>
          </a:p>
        </p:txBody>
      </p:sp>
      <p:sp>
        <p:nvSpPr>
          <p:cNvPr id="26630" name="AutoShape 6" descr="Currency Appreciation &amp; Depreciation: Effects of Exchange Rate ..."/>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26631" name="Picture 7" descr="C:\Users\acer.DESKTOP-9AAU9UJ\Desktop\SAPM\principles-of-macroeconomics-exchange-rate-determination-and-conversion-across-countries_102161.jpg"/>
          <p:cNvPicPr>
            <a:picLocks noChangeAspect="1" noChangeArrowheads="1"/>
          </p:cNvPicPr>
          <p:nvPr/>
        </p:nvPicPr>
        <p:blipFill>
          <a:blip r:embed="rId2"/>
          <a:srcRect/>
          <a:stretch>
            <a:fillRect/>
          </a:stretch>
        </p:blipFill>
        <p:spPr bwMode="auto">
          <a:xfrm>
            <a:off x="2667000" y="1981200"/>
            <a:ext cx="3810000" cy="214212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457200"/>
          </a:xfrm>
        </p:spPr>
        <p:txBody>
          <a:bodyPr>
            <a:noAutofit/>
          </a:bodyPr>
          <a:lstStyle/>
          <a:p>
            <a:pPr algn="ctr"/>
            <a:r>
              <a:rPr lang="en-IN" sz="3600" b="1" u="sng" dirty="0" smtClean="0"/>
              <a:t>CONCLUSION</a:t>
            </a:r>
            <a:endParaRPr lang="en-IN" sz="2800" b="1" u="sng" dirty="0"/>
          </a:p>
        </p:txBody>
      </p:sp>
      <p:sp>
        <p:nvSpPr>
          <p:cNvPr id="3" name="Content Placeholder 2"/>
          <p:cNvSpPr>
            <a:spLocks noGrp="1"/>
          </p:cNvSpPr>
          <p:nvPr>
            <p:ph idx="1"/>
          </p:nvPr>
        </p:nvSpPr>
        <p:spPr>
          <a:xfrm>
            <a:off x="457200" y="838200"/>
            <a:ext cx="8382000" cy="5791200"/>
          </a:xfrm>
        </p:spPr>
        <p:txBody>
          <a:bodyPr>
            <a:normAutofit fontScale="47500" lnSpcReduction="20000"/>
          </a:bodyPr>
          <a:lstStyle/>
          <a:p>
            <a:pPr>
              <a:buNone/>
            </a:pPr>
            <a:r>
              <a:rPr lang="en-IN" dirty="0" smtClean="0"/>
              <a:t>	</a:t>
            </a:r>
            <a:endParaRPr lang="en-IN" sz="2400" dirty="0" smtClean="0"/>
          </a:p>
          <a:p>
            <a:pPr>
              <a:buNone/>
            </a:pPr>
            <a:r>
              <a:rPr lang="en-IN" dirty="0" smtClean="0"/>
              <a:t>	</a:t>
            </a:r>
            <a:r>
              <a:rPr lang="en-IN" sz="3500" dirty="0" smtClean="0"/>
              <a:t>Economic </a:t>
            </a:r>
            <a:r>
              <a:rPr lang="en-IN" sz="3500" dirty="0" smtClean="0"/>
              <a:t>analysis as we have discussed is an indicator of how changes in economic factors will influence a company. </a:t>
            </a:r>
            <a:endParaRPr lang="en-IN" sz="3500" dirty="0" smtClean="0"/>
          </a:p>
          <a:p>
            <a:pPr>
              <a:buNone/>
            </a:pPr>
            <a:endParaRPr lang="en-IN" sz="3500" dirty="0" smtClean="0"/>
          </a:p>
          <a:p>
            <a:pPr>
              <a:buNone/>
            </a:pPr>
            <a:r>
              <a:rPr lang="en-IN" sz="3500" dirty="0" smtClean="0"/>
              <a:t>	It </a:t>
            </a:r>
            <a:r>
              <a:rPr lang="en-IN" sz="3500" dirty="0" smtClean="0"/>
              <a:t>is a true fact that changes in economic policies and environment will affect the environment in which business is done and companies operate. </a:t>
            </a:r>
            <a:endParaRPr lang="en-IN" sz="3500" dirty="0" smtClean="0"/>
          </a:p>
          <a:p>
            <a:pPr>
              <a:buNone/>
            </a:pPr>
            <a:r>
              <a:rPr lang="en-IN" sz="3500" dirty="0" smtClean="0"/>
              <a:t>	</a:t>
            </a:r>
            <a:endParaRPr lang="en-IN" sz="3500" dirty="0" smtClean="0"/>
          </a:p>
          <a:p>
            <a:pPr>
              <a:buNone/>
            </a:pPr>
            <a:r>
              <a:rPr lang="en-IN" sz="3500" dirty="0" smtClean="0"/>
              <a:t>	</a:t>
            </a:r>
            <a:r>
              <a:rPr lang="en-IN" sz="3500" dirty="0" smtClean="0"/>
              <a:t>Thus </a:t>
            </a:r>
            <a:r>
              <a:rPr lang="en-IN" sz="3500" dirty="0" smtClean="0"/>
              <a:t>a good understanding and eye on economic variables like GDP rate of growth, Monetary policy ,Fiscal Policy, exchange rate, business cycle, imports, exports etc will give a valuable insight into the future of business and company’s performance. </a:t>
            </a:r>
            <a:endParaRPr lang="en-IN" sz="3500" dirty="0" smtClean="0"/>
          </a:p>
          <a:p>
            <a:pPr>
              <a:buNone/>
            </a:pPr>
            <a:endParaRPr lang="en-IN" sz="3500" dirty="0" smtClean="0"/>
          </a:p>
          <a:p>
            <a:pPr>
              <a:buNone/>
            </a:pPr>
            <a:r>
              <a:rPr lang="en-IN" sz="3500" dirty="0" smtClean="0"/>
              <a:t>	An </a:t>
            </a:r>
            <a:r>
              <a:rPr lang="en-IN" sz="3500" dirty="0" smtClean="0"/>
              <a:t>analysis of GDP and how these components are related to the performance of the industry and companies is also required. </a:t>
            </a:r>
            <a:endParaRPr lang="en-IN" sz="3500" dirty="0" smtClean="0"/>
          </a:p>
          <a:p>
            <a:pPr>
              <a:buNone/>
            </a:pPr>
            <a:endParaRPr lang="en-IN" sz="3500" dirty="0" smtClean="0"/>
          </a:p>
          <a:p>
            <a:pPr>
              <a:buNone/>
            </a:pPr>
            <a:r>
              <a:rPr lang="en-IN" sz="3500" dirty="0" smtClean="0"/>
              <a:t>	Thus </a:t>
            </a:r>
            <a:r>
              <a:rPr lang="en-IN" sz="3500" dirty="0" smtClean="0"/>
              <a:t>economic analysis helps the investors to get an idea about the direction of change in the capital market as economic analysis deals with forces operating in the overall economy. </a:t>
            </a:r>
            <a:endParaRPr lang="en-IN" sz="3500" dirty="0" smtClean="0"/>
          </a:p>
          <a:p>
            <a:pPr>
              <a:buNone/>
            </a:pPr>
            <a:endParaRPr lang="en-IN" sz="3500" dirty="0" smtClean="0"/>
          </a:p>
          <a:p>
            <a:pPr>
              <a:buNone/>
            </a:pPr>
            <a:r>
              <a:rPr lang="en-IN" sz="3500" dirty="0" smtClean="0"/>
              <a:t>	Economic </a:t>
            </a:r>
            <a:r>
              <a:rPr lang="en-IN" sz="3500" dirty="0" smtClean="0"/>
              <a:t>analysis has an important role to play in the investment decisions. In fact in this era of globalization when businesses are no more operating in domestic arena only it is very important that one should also study international economic environment and situation to make a good judgment</a:t>
            </a:r>
            <a:r>
              <a:rPr lang="en-IN" sz="3300" dirty="0" smtClean="0"/>
              <a:t>. </a:t>
            </a:r>
            <a:endParaRPr lang="en-IN" sz="33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6858000" cy="457200"/>
          </a:xfrm>
        </p:spPr>
        <p:txBody>
          <a:bodyPr>
            <a:noAutofit/>
          </a:bodyPr>
          <a:lstStyle/>
          <a:p>
            <a:pPr algn="ctr"/>
            <a:r>
              <a:rPr lang="en-IN" sz="4000" b="1" dirty="0" smtClean="0"/>
              <a:t>FANDAMENTAL ANALYSIS</a:t>
            </a:r>
            <a:endParaRPr lang="en-IN" sz="4000" b="1" dirty="0"/>
          </a:p>
        </p:txBody>
      </p:sp>
      <p:sp>
        <p:nvSpPr>
          <p:cNvPr id="3" name="Content Placeholder 2"/>
          <p:cNvSpPr>
            <a:spLocks noGrp="1"/>
          </p:cNvSpPr>
          <p:nvPr>
            <p:ph idx="1"/>
          </p:nvPr>
        </p:nvSpPr>
        <p:spPr>
          <a:xfrm>
            <a:off x="304800" y="1371600"/>
            <a:ext cx="8534400" cy="4800600"/>
          </a:xfrm>
        </p:spPr>
        <p:txBody>
          <a:bodyPr>
            <a:noAutofit/>
          </a:bodyPr>
          <a:lstStyle/>
          <a:p>
            <a:pPr>
              <a:buNone/>
            </a:pPr>
            <a:r>
              <a:rPr lang="en-IN" sz="1600" dirty="0" smtClean="0"/>
              <a:t>	</a:t>
            </a:r>
            <a:r>
              <a:rPr lang="en-IN" sz="1800" dirty="0" smtClean="0"/>
              <a:t>Fundamental analysis is a method that attempts to predict the intrinsic value or True value of an investment. </a:t>
            </a:r>
          </a:p>
          <a:p>
            <a:pPr>
              <a:buNone/>
            </a:pPr>
            <a:endParaRPr lang="en-IN" sz="1800" dirty="0" smtClean="0"/>
          </a:p>
          <a:p>
            <a:pPr>
              <a:buNone/>
            </a:pPr>
            <a:r>
              <a:rPr lang="en-IN" sz="1800" dirty="0" smtClean="0"/>
              <a:t>	Fundamental Analysis is based on the theory that the market price of an asset tends to move towards its 'real value' or 'intrinsic value’. </a:t>
            </a:r>
          </a:p>
          <a:p>
            <a:pPr>
              <a:buNone/>
            </a:pPr>
            <a:endParaRPr lang="en-IN" sz="1800" dirty="0" smtClean="0"/>
          </a:p>
          <a:p>
            <a:pPr>
              <a:buNone/>
            </a:pPr>
            <a:r>
              <a:rPr lang="en-IN" sz="1800" dirty="0" smtClean="0"/>
              <a:t>	In fundamental analysis an investor makes an attempt to study everything that can affect the share price. </a:t>
            </a:r>
          </a:p>
          <a:p>
            <a:pPr>
              <a:buNone/>
            </a:pPr>
            <a:r>
              <a:rPr lang="en-IN" sz="1800" dirty="0" smtClean="0"/>
              <a:t>	</a:t>
            </a:r>
          </a:p>
          <a:p>
            <a:pPr>
              <a:buNone/>
            </a:pPr>
            <a:r>
              <a:rPr lang="en-IN" sz="1800" dirty="0" smtClean="0"/>
              <a:t>	Investor can look for information about the economy, industry and the company so that he can find a right security to invest in. </a:t>
            </a:r>
          </a:p>
          <a:p>
            <a:endParaRPr lang="en-IN" sz="1800" dirty="0" smtClean="0"/>
          </a:p>
          <a:p>
            <a:pPr>
              <a:buNone/>
            </a:pPr>
            <a:r>
              <a:rPr lang="en-IN" sz="1800" dirty="0" smtClean="0"/>
              <a:t>	The ultimate aim of doing fundamental analysis is to find a value that an investor can compare with the security’s current price and on basis of his comparison he finally decides whether to buy an underpriced security or to sell an overpriced security. </a:t>
            </a:r>
            <a:endParaRPr lang="en-IN" sz="1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Autofit/>
          </a:bodyPr>
          <a:lstStyle/>
          <a:p>
            <a:pPr algn="ctr"/>
            <a:r>
              <a:rPr lang="en-IN" sz="3200" b="1" dirty="0" smtClean="0"/>
              <a:t>WHY TO STUDY FUNDAMENTAL ANALYSIS</a:t>
            </a:r>
            <a:endParaRPr lang="en-IN" sz="3200" dirty="0"/>
          </a:p>
        </p:txBody>
      </p:sp>
      <p:sp>
        <p:nvSpPr>
          <p:cNvPr id="3" name="Content Placeholder 2"/>
          <p:cNvSpPr>
            <a:spLocks noGrp="1"/>
          </p:cNvSpPr>
          <p:nvPr>
            <p:ph idx="1"/>
          </p:nvPr>
        </p:nvSpPr>
        <p:spPr>
          <a:xfrm>
            <a:off x="457200" y="1371600"/>
            <a:ext cx="8229600" cy="4953000"/>
          </a:xfrm>
        </p:spPr>
        <p:txBody>
          <a:bodyPr>
            <a:normAutofit fontScale="55000" lnSpcReduction="20000"/>
          </a:bodyPr>
          <a:lstStyle/>
          <a:p>
            <a:pPr algn="just"/>
            <a:r>
              <a:rPr lang="en-IN" sz="3300" dirty="0" smtClean="0"/>
              <a:t>Before understanding about how to do fundamental analysis one should understand why he should do fundamental analysis. The answer to this question lies in the fact the all of us are rational consumers. </a:t>
            </a:r>
          </a:p>
          <a:p>
            <a:pPr algn="just"/>
            <a:endParaRPr lang="en-IN" sz="3300" dirty="0" smtClean="0"/>
          </a:p>
          <a:p>
            <a:pPr algn="ctr">
              <a:buFont typeface="Wingdings" pitchFamily="2" charset="2"/>
              <a:buChar char="Ø"/>
            </a:pPr>
            <a:r>
              <a:rPr lang="en-IN" sz="3300" dirty="0" smtClean="0">
                <a:solidFill>
                  <a:srgbClr val="FF0000"/>
                </a:solidFill>
              </a:rPr>
              <a:t>We want more satisfaction for every rupee spent. </a:t>
            </a:r>
          </a:p>
          <a:p>
            <a:pPr algn="ctr">
              <a:buFont typeface="Wingdings" pitchFamily="2" charset="2"/>
              <a:buChar char="Ø"/>
            </a:pPr>
            <a:r>
              <a:rPr lang="en-IN" sz="3300" dirty="0" smtClean="0">
                <a:solidFill>
                  <a:srgbClr val="FF0000"/>
                </a:solidFill>
              </a:rPr>
              <a:t>Everyone wants to maximize his benefit. </a:t>
            </a:r>
          </a:p>
          <a:p>
            <a:pPr algn="just"/>
            <a:endParaRPr lang="en-IN" sz="3300" dirty="0" smtClean="0"/>
          </a:p>
          <a:p>
            <a:pPr algn="just"/>
            <a:r>
              <a:rPr lang="en-IN" sz="3300" dirty="0" smtClean="0"/>
              <a:t>For an example many times when we are at a shop to buy a product we often say to the shopkeeper to tell us the final price of the product at which he is ready to sell as the price told by him earlier are not according to the worth of the product for us. </a:t>
            </a:r>
          </a:p>
          <a:p>
            <a:pPr algn="just"/>
            <a:endParaRPr lang="en-IN" sz="3300" dirty="0" smtClean="0"/>
          </a:p>
          <a:p>
            <a:pPr algn="just"/>
            <a:r>
              <a:rPr lang="en-IN" sz="3300" dirty="0" smtClean="0"/>
              <a:t>The same concept applies here. When we buy a share we are offered with various shares from various companies. Here again the question arises that whether the market price of share is a true reflector of its actual worth or not. </a:t>
            </a:r>
          </a:p>
          <a:p>
            <a:pPr algn="just"/>
            <a:endParaRPr lang="en-IN" sz="3300" dirty="0" smtClean="0"/>
          </a:p>
          <a:p>
            <a:pPr algn="just"/>
            <a:r>
              <a:rPr lang="en-IN" sz="3300" dirty="0" smtClean="0"/>
              <a:t>Thus fundamental analysis helps hereby doing fundamental analysis one can calculate the intrinsic value o</a:t>
            </a:r>
            <a:r>
              <a:rPr lang="en-IN" dirty="0" smtClean="0"/>
              <a:t>f</a:t>
            </a:r>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67512"/>
          </a:xfrm>
        </p:spPr>
        <p:txBody>
          <a:bodyPr>
            <a:noAutofit/>
          </a:bodyPr>
          <a:lstStyle/>
          <a:p>
            <a:pPr algn="ctr"/>
            <a:r>
              <a:rPr lang="en-IN" sz="4000" dirty="0" smtClean="0"/>
              <a:t>3 LEVEL OF FUNDAMENTAL ANALYSIS</a:t>
            </a:r>
            <a:endParaRPr lang="en-IN" sz="4000" dirty="0"/>
          </a:p>
        </p:txBody>
      </p:sp>
      <p:pic>
        <p:nvPicPr>
          <p:cNvPr id="4" name="Picture 2" descr="C:\Users\acer.DESKTOP-9AAU9UJ\Desktop\SAPM\1f55ce6d-a402-47d8-a8ea-774e57f6dbb9.jfif"/>
          <p:cNvPicPr>
            <a:picLocks noGrp="1" noChangeAspect="1" noChangeArrowheads="1"/>
          </p:cNvPicPr>
          <p:nvPr>
            <p:ph idx="1"/>
          </p:nvPr>
        </p:nvPicPr>
        <p:blipFill>
          <a:blip r:embed="rId2" cstate="print"/>
          <a:srcRect/>
          <a:stretch>
            <a:fillRect/>
          </a:stretch>
        </p:blipFill>
        <p:spPr bwMode="auto">
          <a:xfrm>
            <a:off x="457200" y="3657600"/>
            <a:ext cx="3742403" cy="2667000"/>
          </a:xfrm>
          <a:prstGeom prst="rect">
            <a:avLst/>
          </a:prstGeom>
          <a:noFill/>
        </p:spPr>
      </p:pic>
      <p:sp>
        <p:nvSpPr>
          <p:cNvPr id="7" name="TextBox 6"/>
          <p:cNvSpPr txBox="1"/>
          <p:nvPr/>
        </p:nvSpPr>
        <p:spPr>
          <a:xfrm>
            <a:off x="533400" y="1143000"/>
            <a:ext cx="8229600" cy="2308324"/>
          </a:xfrm>
          <a:prstGeom prst="rect">
            <a:avLst/>
          </a:prstGeom>
          <a:noFill/>
        </p:spPr>
        <p:txBody>
          <a:bodyPr wrap="square" rtlCol="0">
            <a:spAutoFit/>
          </a:bodyPr>
          <a:lstStyle/>
          <a:p>
            <a:pPr algn="ctr"/>
            <a:r>
              <a:rPr lang="en-IN" u="sng" dirty="0" smtClean="0"/>
              <a:t>Thus the factors that affect a company can be broadly classified as:-</a:t>
            </a:r>
          </a:p>
          <a:p>
            <a:endParaRPr lang="en-IN" dirty="0" smtClean="0"/>
          </a:p>
          <a:p>
            <a:pPr>
              <a:buFont typeface="Wingdings" pitchFamily="2" charset="2"/>
              <a:buChar char="v"/>
            </a:pPr>
            <a:r>
              <a:rPr lang="en-IN" dirty="0" smtClean="0"/>
              <a:t>  Economic factors like rate of growth of the economy, exchange rates etc.</a:t>
            </a:r>
          </a:p>
          <a:p>
            <a:endParaRPr lang="en-IN" dirty="0" smtClean="0"/>
          </a:p>
          <a:p>
            <a:pPr>
              <a:buFont typeface="Wingdings" pitchFamily="2" charset="2"/>
              <a:buChar char="v"/>
            </a:pPr>
            <a:r>
              <a:rPr lang="en-IN" dirty="0" smtClean="0"/>
              <a:t>  Industry factors like demand and supply in the industry, competitors in the    </a:t>
            </a:r>
          </a:p>
          <a:p>
            <a:r>
              <a:rPr lang="en-IN" dirty="0" smtClean="0"/>
              <a:t>      industry etc.</a:t>
            </a:r>
          </a:p>
          <a:p>
            <a:pPr>
              <a:buFont typeface="Wingdings" pitchFamily="2" charset="2"/>
              <a:buChar char="v"/>
            </a:pPr>
            <a:r>
              <a:rPr lang="en-IN" dirty="0" smtClean="0"/>
              <a:t>  Company related factors like image of the company and its managers,    </a:t>
            </a:r>
          </a:p>
          <a:p>
            <a:r>
              <a:rPr lang="en-IN" dirty="0" smtClean="0"/>
              <a:t>      profitability etc.</a:t>
            </a:r>
          </a:p>
        </p:txBody>
      </p:sp>
      <p:sp>
        <p:nvSpPr>
          <p:cNvPr id="9" name="TextBox 8"/>
          <p:cNvSpPr txBox="1"/>
          <p:nvPr/>
        </p:nvSpPr>
        <p:spPr>
          <a:xfrm>
            <a:off x="4572000" y="3657600"/>
            <a:ext cx="4191000" cy="2492990"/>
          </a:xfrm>
          <a:prstGeom prst="rect">
            <a:avLst/>
          </a:prstGeom>
          <a:noFill/>
        </p:spPr>
        <p:txBody>
          <a:bodyPr wrap="square" rtlCol="0">
            <a:spAutoFit/>
          </a:bodyPr>
          <a:lstStyle/>
          <a:p>
            <a:r>
              <a:rPr lang="en-IN" dirty="0" smtClean="0"/>
              <a:t>Fundamental Analysis involves the following three analysis</a:t>
            </a:r>
          </a:p>
          <a:p>
            <a:endParaRPr lang="en-IN" dirty="0" smtClean="0"/>
          </a:p>
          <a:p>
            <a:r>
              <a:rPr lang="en-IN" sz="2800" dirty="0" smtClean="0">
                <a:solidFill>
                  <a:srgbClr val="002060"/>
                </a:solidFill>
              </a:rPr>
              <a:t>1)  Economic Analysis,</a:t>
            </a:r>
          </a:p>
          <a:p>
            <a:r>
              <a:rPr lang="en-IN" sz="2800" dirty="0" smtClean="0">
                <a:solidFill>
                  <a:srgbClr val="002060"/>
                </a:solidFill>
              </a:rPr>
              <a:t>2) Industry Analysis, </a:t>
            </a:r>
          </a:p>
          <a:p>
            <a:r>
              <a:rPr lang="en-IN" sz="2800" dirty="0" smtClean="0">
                <a:solidFill>
                  <a:srgbClr val="002060"/>
                </a:solidFill>
              </a:rPr>
              <a:t>3) Company Analysis.</a:t>
            </a:r>
          </a:p>
          <a:p>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609600"/>
          </a:xfrm>
        </p:spPr>
        <p:txBody>
          <a:bodyPr>
            <a:normAutofit fontScale="90000"/>
          </a:bodyPr>
          <a:lstStyle/>
          <a:p>
            <a:pPr algn="ctr"/>
            <a:r>
              <a:rPr lang="en-US" dirty="0" smtClean="0"/>
              <a:t>ECONOMIC ANALYSIS</a:t>
            </a:r>
            <a:endParaRPr lang="en-IN" dirty="0"/>
          </a:p>
        </p:txBody>
      </p:sp>
      <p:sp>
        <p:nvSpPr>
          <p:cNvPr id="3" name="Content Placeholder 2"/>
          <p:cNvSpPr>
            <a:spLocks noGrp="1"/>
          </p:cNvSpPr>
          <p:nvPr>
            <p:ph idx="1"/>
          </p:nvPr>
        </p:nvSpPr>
        <p:spPr>
          <a:xfrm>
            <a:off x="228600" y="1371600"/>
            <a:ext cx="8686800" cy="3733800"/>
          </a:xfrm>
        </p:spPr>
        <p:txBody>
          <a:bodyPr>
            <a:normAutofit fontScale="85000" lnSpcReduction="20000"/>
          </a:bodyPr>
          <a:lstStyle/>
          <a:p>
            <a:pPr algn="just"/>
            <a:r>
              <a:rPr lang="en-IN" sz="3100" dirty="0" smtClean="0"/>
              <a:t>Economic Analysis relates to the </a:t>
            </a:r>
            <a:r>
              <a:rPr lang="en-IN" sz="3100" u="sng" dirty="0" smtClean="0">
                <a:solidFill>
                  <a:srgbClr val="FF0000"/>
                </a:solidFill>
              </a:rPr>
              <a:t>analysis of the economy</a:t>
            </a:r>
            <a:r>
              <a:rPr lang="en-IN" sz="3100" dirty="0" smtClean="0"/>
              <a:t>.</a:t>
            </a:r>
          </a:p>
          <a:p>
            <a:pPr algn="just"/>
            <a:r>
              <a:rPr lang="en-IN" sz="3100" dirty="0" smtClean="0"/>
              <a:t>This related to study about the </a:t>
            </a:r>
            <a:r>
              <a:rPr lang="en-IN" sz="3100" dirty="0" smtClean="0">
                <a:solidFill>
                  <a:srgbClr val="FF0000"/>
                </a:solidFill>
              </a:rPr>
              <a:t>economy in details </a:t>
            </a:r>
            <a:r>
              <a:rPr lang="en-IN" sz="3100" dirty="0" smtClean="0"/>
              <a:t>and analysis whether </a:t>
            </a:r>
            <a:r>
              <a:rPr lang="en-IN" sz="3100" u="sng" dirty="0" smtClean="0">
                <a:solidFill>
                  <a:srgbClr val="FF0000"/>
                </a:solidFill>
              </a:rPr>
              <a:t>economic conditions are favourable</a:t>
            </a:r>
            <a:r>
              <a:rPr lang="en-IN" sz="3100" dirty="0" smtClean="0">
                <a:solidFill>
                  <a:srgbClr val="FF0000"/>
                </a:solidFill>
              </a:rPr>
              <a:t> </a:t>
            </a:r>
            <a:r>
              <a:rPr lang="en-IN" sz="3100" dirty="0" smtClean="0"/>
              <a:t>for the </a:t>
            </a:r>
            <a:r>
              <a:rPr lang="en-US" sz="3100" dirty="0" smtClean="0"/>
              <a:t> companies to prosper or not.</a:t>
            </a:r>
          </a:p>
          <a:p>
            <a:pPr algn="just"/>
            <a:r>
              <a:rPr lang="en-US" sz="3100" dirty="0" smtClean="0"/>
              <a:t>Analysts always try to find out whether the </a:t>
            </a:r>
            <a:r>
              <a:rPr lang="en-US" sz="3100" dirty="0" smtClean="0">
                <a:solidFill>
                  <a:srgbClr val="FF0000"/>
                </a:solidFill>
              </a:rPr>
              <a:t>economic development is conducive for the growth</a:t>
            </a:r>
            <a:r>
              <a:rPr lang="en-US" sz="3100" dirty="0" smtClean="0"/>
              <a:t> of the company.</a:t>
            </a:r>
          </a:p>
          <a:p>
            <a:pPr algn="just"/>
            <a:r>
              <a:rPr lang="en-US" sz="3100" dirty="0" smtClean="0"/>
              <a:t>An investor in a security market can give </a:t>
            </a:r>
            <a:r>
              <a:rPr lang="en-US" sz="3100" dirty="0" smtClean="0">
                <a:solidFill>
                  <a:srgbClr val="FF0000"/>
                </a:solidFill>
              </a:rPr>
              <a:t>prediction about the future of share price</a:t>
            </a:r>
            <a:r>
              <a:rPr lang="en-US" sz="3100" dirty="0" smtClean="0"/>
              <a:t> of a company on the basis of the study of </a:t>
            </a:r>
            <a:r>
              <a:rPr lang="en-US" sz="3100" dirty="0" smtClean="0">
                <a:solidFill>
                  <a:srgbClr val="FF0000"/>
                </a:solidFill>
              </a:rPr>
              <a:t>forces affecting economic environment </a:t>
            </a:r>
            <a:r>
              <a:rPr lang="en-US" sz="3100" dirty="0" smtClean="0"/>
              <a:t>of the country.</a:t>
            </a:r>
            <a:endParaRPr lang="en-IN" i="1" dirty="0"/>
          </a:p>
        </p:txBody>
      </p:sp>
      <p:sp>
        <p:nvSpPr>
          <p:cNvPr id="4" name="TextBox 3"/>
          <p:cNvSpPr txBox="1"/>
          <p:nvPr/>
        </p:nvSpPr>
        <p:spPr>
          <a:xfrm>
            <a:off x="838200" y="5029200"/>
            <a:ext cx="76962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buNone/>
            </a:pPr>
            <a:r>
              <a:rPr lang="en-IN" i="1" dirty="0" smtClean="0">
                <a:solidFill>
                  <a:schemeClr val="accent2">
                    <a:lumMod val="50000"/>
                  </a:schemeClr>
                </a:solidFill>
              </a:rPr>
              <a:t>Take an example of Indian economy, when India is increasing its goodwill and building a positive identity internationally it has led to an increase in investors’ confidence in the economy and in industries.</a:t>
            </a:r>
            <a:endParaRPr lang="en-IN"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pPr algn="ctr"/>
            <a:r>
              <a:rPr lang="en-US" b="1" dirty="0" smtClean="0"/>
              <a:t>FACTORS OF ECONOMIC ANALYSIS</a:t>
            </a:r>
            <a:endParaRPr lang="en-IN" b="1" dirty="0"/>
          </a:p>
        </p:txBody>
      </p:sp>
      <p:sp>
        <p:nvSpPr>
          <p:cNvPr id="3" name="Content Placeholder 2"/>
          <p:cNvSpPr>
            <a:spLocks noGrp="1"/>
          </p:cNvSpPr>
          <p:nvPr>
            <p:ph idx="1"/>
          </p:nvPr>
        </p:nvSpPr>
        <p:spPr>
          <a:xfrm>
            <a:off x="1371600" y="3505200"/>
            <a:ext cx="3733800" cy="3200400"/>
          </a:xfrm>
        </p:spPr>
        <p:txBody>
          <a:bodyPr>
            <a:normAutofit/>
          </a:bodyPr>
          <a:lstStyle/>
          <a:p>
            <a:pPr>
              <a:buNone/>
            </a:pPr>
            <a:r>
              <a:rPr lang="en-IN" dirty="0" smtClean="0"/>
              <a:t>	</a:t>
            </a:r>
            <a:endParaRPr lang="en-IN" sz="3200" dirty="0" smtClean="0"/>
          </a:p>
          <a:p>
            <a:pPr>
              <a:buFont typeface="Wingdings" pitchFamily="2" charset="2"/>
              <a:buChar char="ü"/>
            </a:pPr>
            <a:endParaRPr lang="en-US" sz="3200" dirty="0" smtClean="0"/>
          </a:p>
        </p:txBody>
      </p:sp>
      <p:sp>
        <p:nvSpPr>
          <p:cNvPr id="4" name="TextBox 3"/>
          <p:cNvSpPr txBox="1"/>
          <p:nvPr/>
        </p:nvSpPr>
        <p:spPr>
          <a:xfrm>
            <a:off x="838200" y="5715000"/>
            <a:ext cx="7848600" cy="830997"/>
          </a:xfrm>
          <a:prstGeom prst="rect">
            <a:avLst/>
          </a:prstGeom>
          <a:noFill/>
        </p:spPr>
        <p:txBody>
          <a:bodyPr wrap="square" rtlCol="0">
            <a:spAutoFit/>
          </a:bodyPr>
          <a:lstStyle/>
          <a:p>
            <a:pPr algn="ctr"/>
            <a:r>
              <a:rPr lang="en-IN" sz="2400" b="1" i="1" dirty="0" smtClean="0">
                <a:solidFill>
                  <a:srgbClr val="C00000"/>
                </a:solidFill>
              </a:rPr>
              <a:t>The economy is studied to determine if overall conditions are good for the stock market. </a:t>
            </a:r>
            <a:endParaRPr lang="en-IN" sz="2400" b="1" i="1" dirty="0">
              <a:solidFill>
                <a:srgbClr val="C00000"/>
              </a:solidFill>
            </a:endParaRPr>
          </a:p>
        </p:txBody>
      </p:sp>
      <p:sp>
        <p:nvSpPr>
          <p:cNvPr id="5" name="TextBox 4"/>
          <p:cNvSpPr txBox="1"/>
          <p:nvPr/>
        </p:nvSpPr>
        <p:spPr>
          <a:xfrm>
            <a:off x="685800" y="1371600"/>
            <a:ext cx="79248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IN" b="1" i="1" dirty="0" smtClean="0">
                <a:solidFill>
                  <a:schemeClr val="accent4">
                    <a:lumMod val="50000"/>
                  </a:schemeClr>
                </a:solidFill>
              </a:rPr>
              <a:t>For  the Economic Analysis, the Macro Economic Factors are studied to know about the condition of an economy or  performance of the security market of any country.</a:t>
            </a:r>
            <a:endParaRPr lang="en-IN" b="1" i="1" dirty="0">
              <a:solidFill>
                <a:schemeClr val="accent4">
                  <a:lumMod val="50000"/>
                </a:schemeClr>
              </a:solidFill>
            </a:endParaRPr>
          </a:p>
        </p:txBody>
      </p:sp>
      <p:graphicFrame>
        <p:nvGraphicFramePr>
          <p:cNvPr id="9" name="Table 8"/>
          <p:cNvGraphicFramePr>
            <a:graphicFrameLocks noGrp="1"/>
          </p:cNvGraphicFramePr>
          <p:nvPr/>
        </p:nvGraphicFramePr>
        <p:xfrm>
          <a:off x="838200" y="2438400"/>
          <a:ext cx="7696200" cy="2971798"/>
        </p:xfrm>
        <a:graphic>
          <a:graphicData uri="http://schemas.openxmlformats.org/drawingml/2006/table">
            <a:tbl>
              <a:tblPr firstRow="1" bandRow="1">
                <a:tableStyleId>{5C22544A-7EE6-4342-B048-85BDC9FD1C3A}</a:tableStyleId>
              </a:tblPr>
              <a:tblGrid>
                <a:gridCol w="3848100"/>
                <a:gridCol w="3848100"/>
              </a:tblGrid>
              <a:tr h="489633">
                <a:tc gridSpan="2">
                  <a:txBody>
                    <a:bodyPr/>
                    <a:lstStyle/>
                    <a:p>
                      <a:pPr algn="ctr"/>
                      <a:r>
                        <a:rPr lang="en-US" dirty="0" smtClean="0"/>
                        <a:t>Some points to be considered</a:t>
                      </a:r>
                      <a:endParaRPr lang="en-IN" dirty="0"/>
                    </a:p>
                  </a:txBody>
                  <a:tcPr/>
                </a:tc>
                <a:tc hMerge="1">
                  <a:txBody>
                    <a:bodyPr/>
                    <a:lstStyle/>
                    <a:p>
                      <a:endParaRPr lang="en-IN" dirty="0"/>
                    </a:p>
                  </a:txBody>
                  <a:tcPr/>
                </a:tc>
              </a:tr>
              <a:tr h="4964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GDP of the country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Interest rates</a:t>
                      </a:r>
                      <a:endParaRPr lang="en-IN" sz="1800" dirty="0" smtClean="0"/>
                    </a:p>
                  </a:txBody>
                  <a:tcPr/>
                </a:tc>
              </a:tr>
              <a:tr h="4964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Performance of security market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Supply and demand of money</a:t>
                      </a:r>
                    </a:p>
                  </a:txBody>
                  <a:tcPr/>
                </a:tc>
              </a:tr>
              <a:tr h="4964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Inflation rate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Government borrowings and loans</a:t>
                      </a:r>
                    </a:p>
                  </a:txBody>
                  <a:tcPr/>
                </a:tc>
              </a:tr>
              <a:tr h="4964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Taxation policy and rates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Consumer and goods market</a:t>
                      </a:r>
                    </a:p>
                  </a:txBody>
                  <a:tcPr/>
                </a:tc>
              </a:tr>
              <a:tr h="4964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Foreign Direct Investment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Balance of payments etc.   </a:t>
                      </a:r>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Autofit/>
          </a:bodyPr>
          <a:lstStyle/>
          <a:p>
            <a:pPr algn="ctr"/>
            <a:r>
              <a:rPr lang="en-US" sz="3200" b="1" u="sng" dirty="0" smtClean="0"/>
              <a:t>MAJOR TOOLS OF ECONOMIC ANALYSIS</a:t>
            </a:r>
            <a:endParaRPr lang="en-IN" sz="3200" b="1" u="sng" dirty="0"/>
          </a:p>
        </p:txBody>
      </p:sp>
      <p:pic>
        <p:nvPicPr>
          <p:cNvPr id="2050" name="Picture 2" descr="Gross Domestic Product Images, Stock Photos &amp; Vectors | Shutterstock"/>
          <p:cNvPicPr>
            <a:picLocks noChangeAspect="1" noChangeArrowheads="1"/>
          </p:cNvPicPr>
          <p:nvPr/>
        </p:nvPicPr>
        <p:blipFill>
          <a:blip r:embed="rId2"/>
          <a:srcRect/>
          <a:stretch>
            <a:fillRect/>
          </a:stretch>
        </p:blipFill>
        <p:spPr bwMode="auto">
          <a:xfrm>
            <a:off x="3886200" y="1295400"/>
            <a:ext cx="2438400" cy="1600200"/>
          </a:xfrm>
          <a:prstGeom prst="rect">
            <a:avLst/>
          </a:prstGeom>
          <a:noFill/>
        </p:spPr>
      </p:pic>
      <p:pic>
        <p:nvPicPr>
          <p:cNvPr id="2052" name="Picture 4" descr="Fiscal Policy in India, What Fiscal Policy means, example ..."/>
          <p:cNvPicPr>
            <a:picLocks noChangeAspect="1" noChangeArrowheads="1"/>
          </p:cNvPicPr>
          <p:nvPr/>
        </p:nvPicPr>
        <p:blipFill>
          <a:blip r:embed="rId3" cstate="print"/>
          <a:srcRect/>
          <a:stretch>
            <a:fillRect/>
          </a:stretch>
        </p:blipFill>
        <p:spPr bwMode="auto">
          <a:xfrm>
            <a:off x="6477000" y="1295400"/>
            <a:ext cx="2438400" cy="1447800"/>
          </a:xfrm>
          <a:prstGeom prst="rect">
            <a:avLst/>
          </a:prstGeom>
          <a:noFill/>
        </p:spPr>
      </p:pic>
      <p:sp>
        <p:nvSpPr>
          <p:cNvPr id="2056" name="AutoShape 8" descr="Monetary policy for next two months to be announced today - Profit ..."/>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058" name="AutoShape 10" descr="Monetary policy for next two months to be announced today - Profit ..."/>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2059" name="Picture 11" descr="C:\Users\acer.DESKTOP-9AAU9UJ\Desktop\SAPM\download.jfif"/>
          <p:cNvPicPr>
            <a:picLocks noChangeAspect="1" noChangeArrowheads="1"/>
          </p:cNvPicPr>
          <p:nvPr/>
        </p:nvPicPr>
        <p:blipFill>
          <a:blip r:embed="rId4"/>
          <a:srcRect/>
          <a:stretch>
            <a:fillRect/>
          </a:stretch>
        </p:blipFill>
        <p:spPr bwMode="auto">
          <a:xfrm>
            <a:off x="3886200" y="2895600"/>
            <a:ext cx="2438400" cy="1600200"/>
          </a:xfrm>
          <a:prstGeom prst="rect">
            <a:avLst/>
          </a:prstGeom>
          <a:noFill/>
        </p:spPr>
      </p:pic>
      <p:sp>
        <p:nvSpPr>
          <p:cNvPr id="2061" name="AutoShape 13" descr="Will The Savings Rate Continue To Fall In 2020? | Forbes India"/>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2063" name="Picture 15" descr="Will The Savings Rate Continue To Fall In 2020? | Forbes India"/>
          <p:cNvPicPr>
            <a:picLocks noChangeAspect="1" noChangeArrowheads="1"/>
          </p:cNvPicPr>
          <p:nvPr/>
        </p:nvPicPr>
        <p:blipFill>
          <a:blip r:embed="rId5" cstate="print"/>
          <a:srcRect/>
          <a:stretch>
            <a:fillRect/>
          </a:stretch>
        </p:blipFill>
        <p:spPr bwMode="auto">
          <a:xfrm>
            <a:off x="6477000" y="2895600"/>
            <a:ext cx="2476499" cy="1651000"/>
          </a:xfrm>
          <a:prstGeom prst="rect">
            <a:avLst/>
          </a:prstGeom>
          <a:noFill/>
        </p:spPr>
      </p:pic>
      <p:sp>
        <p:nvSpPr>
          <p:cNvPr id="13" name="Content Placeholder 12"/>
          <p:cNvSpPr>
            <a:spLocks noGrp="1"/>
          </p:cNvSpPr>
          <p:nvPr>
            <p:ph idx="1"/>
          </p:nvPr>
        </p:nvSpPr>
        <p:spPr>
          <a:xfrm>
            <a:off x="304800" y="1295400"/>
            <a:ext cx="3581400" cy="5181600"/>
          </a:xfrm>
        </p:spPr>
        <p:txBody>
          <a:bodyPr>
            <a:normAutofit/>
          </a:bodyPr>
          <a:lstStyle/>
          <a:p>
            <a:pPr>
              <a:lnSpc>
                <a:spcPct val="150000"/>
              </a:lnSpc>
              <a:defRPr/>
            </a:pPr>
            <a:r>
              <a:rPr lang="en-US" sz="2000" dirty="0" smtClean="0">
                <a:solidFill>
                  <a:srgbClr val="C00000"/>
                </a:solidFill>
              </a:rPr>
              <a:t>Gross Domestic Product</a:t>
            </a:r>
          </a:p>
          <a:p>
            <a:pPr>
              <a:lnSpc>
                <a:spcPct val="150000"/>
              </a:lnSpc>
              <a:defRPr/>
            </a:pPr>
            <a:r>
              <a:rPr lang="en-US" sz="2000" dirty="0" smtClean="0">
                <a:solidFill>
                  <a:srgbClr val="C00000"/>
                </a:solidFill>
              </a:rPr>
              <a:t>Fiscal Policy</a:t>
            </a:r>
          </a:p>
          <a:p>
            <a:pPr>
              <a:lnSpc>
                <a:spcPct val="150000"/>
              </a:lnSpc>
              <a:defRPr/>
            </a:pPr>
            <a:r>
              <a:rPr lang="en-US" sz="2000" dirty="0" smtClean="0">
                <a:solidFill>
                  <a:srgbClr val="C00000"/>
                </a:solidFill>
              </a:rPr>
              <a:t>Monetary Policy</a:t>
            </a:r>
          </a:p>
          <a:p>
            <a:pPr>
              <a:lnSpc>
                <a:spcPct val="150000"/>
              </a:lnSpc>
              <a:defRPr/>
            </a:pPr>
            <a:r>
              <a:rPr lang="en-US" sz="2000" dirty="0" smtClean="0">
                <a:solidFill>
                  <a:srgbClr val="C00000"/>
                </a:solidFill>
              </a:rPr>
              <a:t>Saving Rate</a:t>
            </a:r>
          </a:p>
          <a:p>
            <a:pPr>
              <a:lnSpc>
                <a:spcPct val="150000"/>
              </a:lnSpc>
              <a:defRPr/>
            </a:pPr>
            <a:r>
              <a:rPr lang="en-US" sz="2000" dirty="0" smtClean="0">
                <a:solidFill>
                  <a:srgbClr val="C00000"/>
                </a:solidFill>
              </a:rPr>
              <a:t>Trade Deficit</a:t>
            </a:r>
          </a:p>
          <a:p>
            <a:pPr>
              <a:lnSpc>
                <a:spcPct val="150000"/>
              </a:lnSpc>
              <a:defRPr/>
            </a:pPr>
            <a:r>
              <a:rPr lang="en-US" sz="2000" dirty="0" smtClean="0">
                <a:solidFill>
                  <a:srgbClr val="C00000"/>
                </a:solidFill>
              </a:rPr>
              <a:t>Exchange Rate</a:t>
            </a:r>
            <a:endParaRPr lang="en-IN" sz="2400" dirty="0" smtClean="0">
              <a:solidFill>
                <a:srgbClr val="C00000"/>
              </a:solidFill>
            </a:endParaRPr>
          </a:p>
          <a:p>
            <a:pPr>
              <a:lnSpc>
                <a:spcPct val="150000"/>
              </a:lnSpc>
            </a:pPr>
            <a:endParaRPr lang="en-IN" sz="2400" dirty="0"/>
          </a:p>
        </p:txBody>
      </p:sp>
      <p:pic>
        <p:nvPicPr>
          <p:cNvPr id="2064" name="Picture 16" descr="C:\Users\acer.DESKTOP-9AAU9UJ\Desktop\SAPM\170613150857-trade-deficit-large-169.jpg"/>
          <p:cNvPicPr>
            <a:picLocks noChangeAspect="1" noChangeArrowheads="1"/>
          </p:cNvPicPr>
          <p:nvPr/>
        </p:nvPicPr>
        <p:blipFill>
          <a:blip r:embed="rId6"/>
          <a:srcRect/>
          <a:stretch>
            <a:fillRect/>
          </a:stretch>
        </p:blipFill>
        <p:spPr bwMode="auto">
          <a:xfrm>
            <a:off x="228600" y="4648200"/>
            <a:ext cx="4267200" cy="1905000"/>
          </a:xfrm>
          <a:prstGeom prst="rect">
            <a:avLst/>
          </a:prstGeom>
          <a:noFill/>
        </p:spPr>
      </p:pic>
      <p:sp>
        <p:nvSpPr>
          <p:cNvPr id="16" name="TextBox 15"/>
          <p:cNvSpPr txBox="1"/>
          <p:nvPr/>
        </p:nvSpPr>
        <p:spPr>
          <a:xfrm>
            <a:off x="2057400" y="6172200"/>
            <a:ext cx="13716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b="1" dirty="0" smtClean="0"/>
              <a:t>Trade Deficit</a:t>
            </a:r>
            <a:endParaRPr lang="en-IN" sz="1400" b="1" dirty="0"/>
          </a:p>
        </p:txBody>
      </p:sp>
      <p:pic>
        <p:nvPicPr>
          <p:cNvPr id="2066" name="Picture 18" descr="Exchange Rates"/>
          <p:cNvPicPr>
            <a:picLocks noChangeAspect="1" noChangeArrowheads="1"/>
          </p:cNvPicPr>
          <p:nvPr/>
        </p:nvPicPr>
        <p:blipFill>
          <a:blip r:embed="rId7"/>
          <a:srcRect/>
          <a:stretch>
            <a:fillRect/>
          </a:stretch>
        </p:blipFill>
        <p:spPr bwMode="auto">
          <a:xfrm>
            <a:off x="4724400" y="4648200"/>
            <a:ext cx="4114800" cy="1905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848600" cy="533400"/>
          </a:xfrm>
        </p:spPr>
        <p:style>
          <a:lnRef idx="0">
            <a:schemeClr val="dk1"/>
          </a:lnRef>
          <a:fillRef idx="3">
            <a:schemeClr val="dk1"/>
          </a:fillRef>
          <a:effectRef idx="3">
            <a:schemeClr val="dk1"/>
          </a:effectRef>
          <a:fontRef idx="minor">
            <a:schemeClr val="lt1"/>
          </a:fontRef>
        </p:style>
        <p:txBody>
          <a:bodyPr>
            <a:noAutofit/>
          </a:bodyPr>
          <a:lstStyle/>
          <a:p>
            <a:pPr algn="ctr"/>
            <a:r>
              <a:rPr lang="en-US" sz="4000" dirty="0" smtClean="0"/>
              <a:t>GROSS DOMESTIC PRODUCT</a:t>
            </a:r>
            <a:endParaRPr lang="en-IN" sz="4000" dirty="0"/>
          </a:p>
        </p:txBody>
      </p:sp>
      <p:sp>
        <p:nvSpPr>
          <p:cNvPr id="3" name="Content Placeholder 2"/>
          <p:cNvSpPr>
            <a:spLocks noGrp="1"/>
          </p:cNvSpPr>
          <p:nvPr>
            <p:ph idx="1"/>
          </p:nvPr>
        </p:nvSpPr>
        <p:spPr>
          <a:xfrm>
            <a:off x="304800" y="1066800"/>
            <a:ext cx="8382000" cy="4572000"/>
          </a:xfrm>
        </p:spPr>
        <p:txBody>
          <a:bodyPr>
            <a:normAutofit fontScale="62500" lnSpcReduction="20000"/>
          </a:bodyPr>
          <a:lstStyle/>
          <a:p>
            <a:pPr algn="just"/>
            <a:r>
              <a:rPr lang="en-IN" dirty="0" smtClean="0"/>
              <a:t>GDP is the </a:t>
            </a:r>
            <a:r>
              <a:rPr lang="en-IN" dirty="0" smtClean="0">
                <a:solidFill>
                  <a:srgbClr val="C00000"/>
                </a:solidFill>
              </a:rPr>
              <a:t>measure of the value of goods and services produced </a:t>
            </a:r>
            <a:r>
              <a:rPr lang="en-IN" dirty="0" smtClean="0"/>
              <a:t>within the domestic boundary of a country. </a:t>
            </a:r>
          </a:p>
          <a:p>
            <a:pPr algn="just"/>
            <a:endParaRPr lang="en-IN" dirty="0" smtClean="0"/>
          </a:p>
          <a:p>
            <a:pPr algn="just"/>
            <a:r>
              <a:rPr lang="en-IN" dirty="0" smtClean="0"/>
              <a:t>It is calculated by </a:t>
            </a:r>
            <a:r>
              <a:rPr lang="en-IN" dirty="0" smtClean="0">
                <a:solidFill>
                  <a:srgbClr val="C00000"/>
                </a:solidFill>
              </a:rPr>
              <a:t>adding the market prices </a:t>
            </a:r>
            <a:r>
              <a:rPr lang="en-IN" dirty="0" smtClean="0"/>
              <a:t>of all the final goods and services produces in the </a:t>
            </a:r>
            <a:r>
              <a:rPr lang="en-IN" dirty="0" smtClean="0">
                <a:solidFill>
                  <a:srgbClr val="C00000"/>
                </a:solidFill>
              </a:rPr>
              <a:t>domestic territory in a year. </a:t>
            </a:r>
          </a:p>
          <a:p>
            <a:pPr algn="just"/>
            <a:endParaRPr lang="en-IN" dirty="0" smtClean="0">
              <a:solidFill>
                <a:srgbClr val="C00000"/>
              </a:solidFill>
            </a:endParaRPr>
          </a:p>
          <a:p>
            <a:pPr algn="just"/>
            <a:r>
              <a:rPr lang="en-IN" dirty="0" smtClean="0"/>
              <a:t>The GDP is one the most </a:t>
            </a:r>
            <a:r>
              <a:rPr lang="en-IN" dirty="0" smtClean="0">
                <a:solidFill>
                  <a:srgbClr val="C00000"/>
                </a:solidFill>
              </a:rPr>
              <a:t>important indicators </a:t>
            </a:r>
            <a:r>
              <a:rPr lang="en-IN" dirty="0" smtClean="0"/>
              <a:t>used for the measurement of the </a:t>
            </a:r>
            <a:r>
              <a:rPr lang="en-IN" dirty="0" smtClean="0">
                <a:solidFill>
                  <a:srgbClr val="C00000"/>
                </a:solidFill>
              </a:rPr>
              <a:t>strength of a country's economy</a:t>
            </a:r>
            <a:r>
              <a:rPr lang="en-IN" dirty="0" smtClean="0"/>
              <a:t>. </a:t>
            </a:r>
          </a:p>
          <a:p>
            <a:pPr algn="just"/>
            <a:endParaRPr lang="en-IN" dirty="0" smtClean="0"/>
          </a:p>
          <a:p>
            <a:pPr algn="just"/>
            <a:r>
              <a:rPr lang="en-IN" dirty="0" smtClean="0"/>
              <a:t>In this value added by each firm is measured to determine the </a:t>
            </a:r>
            <a:r>
              <a:rPr lang="en-IN" dirty="0" smtClean="0">
                <a:solidFill>
                  <a:srgbClr val="C00000"/>
                </a:solidFill>
              </a:rPr>
              <a:t>health of the economy. </a:t>
            </a:r>
          </a:p>
          <a:p>
            <a:pPr algn="just"/>
            <a:endParaRPr lang="en-IN" dirty="0" smtClean="0">
              <a:solidFill>
                <a:srgbClr val="C00000"/>
              </a:solidFill>
            </a:endParaRPr>
          </a:p>
          <a:p>
            <a:pPr algn="just"/>
            <a:r>
              <a:rPr lang="en-IN" dirty="0" smtClean="0"/>
              <a:t>GDP has a greater value and meaning for everyone. But in relation to investors, they are concerned about GDP growth as it determines the </a:t>
            </a:r>
            <a:r>
              <a:rPr lang="en-IN" dirty="0" smtClean="0">
                <a:solidFill>
                  <a:srgbClr val="C00000"/>
                </a:solidFill>
              </a:rPr>
              <a:t>growth opportunity for companies to make more profit.</a:t>
            </a:r>
          </a:p>
          <a:p>
            <a:pPr algn="just"/>
            <a:r>
              <a:rPr lang="en-IN" dirty="0" smtClean="0">
                <a:solidFill>
                  <a:srgbClr val="C00000"/>
                </a:solidFill>
              </a:rPr>
              <a:t> </a:t>
            </a:r>
          </a:p>
          <a:p>
            <a:pPr algn="just"/>
            <a:r>
              <a:rPr lang="en-IN" dirty="0" smtClean="0"/>
              <a:t>We can understand it in this way also that increase in GDP means </a:t>
            </a:r>
            <a:r>
              <a:rPr lang="en-IN" dirty="0" smtClean="0">
                <a:solidFill>
                  <a:srgbClr val="C00000"/>
                </a:solidFill>
              </a:rPr>
              <a:t>increase in the production of goods and services </a:t>
            </a:r>
            <a:r>
              <a:rPr lang="en-IN" dirty="0" smtClean="0"/>
              <a:t>which in </a:t>
            </a:r>
            <a:r>
              <a:rPr lang="en-IN" dirty="0" smtClean="0">
                <a:solidFill>
                  <a:srgbClr val="C00000"/>
                </a:solidFill>
              </a:rPr>
              <a:t>turn will result increase in sales </a:t>
            </a:r>
            <a:r>
              <a:rPr lang="en-IN" dirty="0" smtClean="0"/>
              <a:t>of a company and thus </a:t>
            </a:r>
            <a:r>
              <a:rPr lang="en-IN" dirty="0" smtClean="0">
                <a:solidFill>
                  <a:srgbClr val="C00000"/>
                </a:solidFill>
              </a:rPr>
              <a:t>increase in profits </a:t>
            </a:r>
            <a:r>
              <a:rPr lang="en-IN" dirty="0" smtClean="0"/>
              <a:t>of the company. This increase in profit will lead to more returns to equity share holders and thus it affects share prices. </a:t>
            </a:r>
            <a:endParaRPr lang="en-IN" dirty="0"/>
          </a:p>
        </p:txBody>
      </p:sp>
      <p:sp>
        <p:nvSpPr>
          <p:cNvPr id="5" name="TextBox 4"/>
          <p:cNvSpPr txBox="1"/>
          <p:nvPr/>
        </p:nvSpPr>
        <p:spPr>
          <a:xfrm>
            <a:off x="762000" y="5791200"/>
            <a:ext cx="79248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IN" sz="1600" b="1" i="1" dirty="0" smtClean="0">
                <a:solidFill>
                  <a:srgbClr val="C00000"/>
                </a:solidFill>
              </a:rPr>
              <a:t>For example, if a firm buys wood logs and adds value to it by making a wooden table out of it then in GDP we will take the value of wood logs plus the increase in value of wood logs when they are changed into a table. </a:t>
            </a:r>
            <a:endParaRPr lang="en-IN" sz="1600" b="1" i="1" dirty="0">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04800"/>
            <a:ext cx="5181600" cy="533400"/>
          </a:xfrm>
        </p:spPr>
        <p:style>
          <a:lnRef idx="0">
            <a:schemeClr val="dk1"/>
          </a:lnRef>
          <a:fillRef idx="3">
            <a:schemeClr val="dk1"/>
          </a:fillRef>
          <a:effectRef idx="3">
            <a:schemeClr val="dk1"/>
          </a:effectRef>
          <a:fontRef idx="minor">
            <a:schemeClr val="lt1"/>
          </a:fontRef>
        </p:style>
        <p:txBody>
          <a:bodyPr>
            <a:noAutofit/>
          </a:bodyPr>
          <a:lstStyle/>
          <a:p>
            <a:pPr algn="ctr"/>
            <a:r>
              <a:rPr lang="en-US" sz="4000" dirty="0" smtClean="0"/>
              <a:t>FISCAL POLICY</a:t>
            </a:r>
            <a:endParaRPr lang="en-IN" sz="4000" dirty="0"/>
          </a:p>
        </p:txBody>
      </p:sp>
      <p:sp>
        <p:nvSpPr>
          <p:cNvPr id="3" name="Content Placeholder 2"/>
          <p:cNvSpPr>
            <a:spLocks noGrp="1"/>
          </p:cNvSpPr>
          <p:nvPr>
            <p:ph idx="1"/>
          </p:nvPr>
        </p:nvSpPr>
        <p:spPr>
          <a:xfrm>
            <a:off x="304800" y="1524000"/>
            <a:ext cx="5257800" cy="5029200"/>
          </a:xfrm>
        </p:spPr>
        <p:txBody>
          <a:bodyPr>
            <a:normAutofit fontScale="62500" lnSpcReduction="20000"/>
          </a:bodyPr>
          <a:lstStyle/>
          <a:p>
            <a:pPr algn="just"/>
            <a:r>
              <a:rPr lang="en-IN" dirty="0" smtClean="0"/>
              <a:t>Fiscal policy is the policy through which government adjusts its spending and tax rates to stabilize the economy. </a:t>
            </a:r>
          </a:p>
          <a:p>
            <a:pPr algn="just">
              <a:buNone/>
            </a:pPr>
            <a:endParaRPr lang="en-IN" dirty="0" smtClean="0"/>
          </a:p>
          <a:p>
            <a:pPr algn="just"/>
            <a:r>
              <a:rPr lang="en-IN" dirty="0" smtClean="0"/>
              <a:t>Fiscal policy is in </a:t>
            </a:r>
            <a:r>
              <a:rPr lang="en-IN" dirty="0" smtClean="0"/>
              <a:t>principles </a:t>
            </a:r>
            <a:r>
              <a:rPr lang="en-IN" dirty="0" smtClean="0"/>
              <a:t>based on the thoughts of John Maynard Keynes, where governments could transform economic performance by adjusting tax rates and government spending.</a:t>
            </a:r>
          </a:p>
          <a:p>
            <a:pPr algn="just"/>
            <a:endParaRPr lang="en-IN" dirty="0" smtClean="0"/>
          </a:p>
          <a:p>
            <a:pPr algn="just"/>
            <a:r>
              <a:rPr lang="en-IN" dirty="0" smtClean="0"/>
              <a:t>Commonly it has been stated that government spending in the form of subsidies usually reduces the cost of product and thus leaving scope for larger profit of the firm .</a:t>
            </a:r>
          </a:p>
          <a:p>
            <a:pPr algn="just">
              <a:buNone/>
            </a:pPr>
            <a:endParaRPr lang="en-IN" dirty="0" smtClean="0"/>
          </a:p>
          <a:p>
            <a:pPr algn="just"/>
            <a:r>
              <a:rPr lang="en-IN" dirty="0" smtClean="0"/>
              <a:t>The larger profit in turn leads to larger earning per share. This increase in earnings per share will lead to increase in value of share prices. </a:t>
            </a:r>
          </a:p>
          <a:p>
            <a:pPr algn="just">
              <a:buNone/>
            </a:pPr>
            <a:endParaRPr lang="en-IN" dirty="0" smtClean="0"/>
          </a:p>
          <a:p>
            <a:pPr algn="just"/>
            <a:r>
              <a:rPr lang="en-IN" dirty="0" smtClean="0"/>
              <a:t>On the other hand increase in taxes for the company reduces the amount of profit available for share holders. Thus increase in taxes has the effect of reducing the amount of Earning per share and thus leads to fall in share prices of the company.</a:t>
            </a:r>
            <a:endParaRPr lang="en-IN" dirty="0"/>
          </a:p>
        </p:txBody>
      </p:sp>
      <p:sp>
        <p:nvSpPr>
          <p:cNvPr id="6" name="TextBox 5"/>
          <p:cNvSpPr txBox="1"/>
          <p:nvPr/>
        </p:nvSpPr>
        <p:spPr>
          <a:xfrm>
            <a:off x="1447800" y="990600"/>
            <a:ext cx="65532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IN" b="1" i="1" dirty="0" smtClean="0">
                <a:solidFill>
                  <a:srgbClr val="C00000"/>
                </a:solidFill>
              </a:rPr>
              <a:t>Whether fiscal policy directly affect stock price or not?</a:t>
            </a:r>
            <a:endParaRPr lang="en-IN" b="1" i="1" dirty="0">
              <a:solidFill>
                <a:srgbClr val="C00000"/>
              </a:solidFill>
            </a:endParaRPr>
          </a:p>
        </p:txBody>
      </p:sp>
      <p:pic>
        <p:nvPicPr>
          <p:cNvPr id="22530" name="Picture 2" descr="C:\Users\acer.DESKTOP-9AAU9UJ\Desktop\SAPM\what-is-fiscal-policy-types-objectives-and-tools-3305844-final-5b4e4a59c9e77c005bbfde3a.png"/>
          <p:cNvPicPr>
            <a:picLocks noChangeAspect="1" noChangeArrowheads="1"/>
          </p:cNvPicPr>
          <p:nvPr/>
        </p:nvPicPr>
        <p:blipFill>
          <a:blip r:embed="rId2"/>
          <a:srcRect/>
          <a:stretch>
            <a:fillRect/>
          </a:stretch>
        </p:blipFill>
        <p:spPr bwMode="auto">
          <a:xfrm>
            <a:off x="5791199" y="3962400"/>
            <a:ext cx="3047239" cy="2286000"/>
          </a:xfrm>
          <a:prstGeom prst="rect">
            <a:avLst/>
          </a:prstGeom>
          <a:noFill/>
        </p:spPr>
      </p:pic>
      <p:pic>
        <p:nvPicPr>
          <p:cNvPr id="22531" name="Picture 3" descr="C:\Users\acer.DESKTOP-9AAU9UJ\Desktop\SAPM\fiscal-policy.png"/>
          <p:cNvPicPr>
            <a:picLocks noChangeAspect="1" noChangeArrowheads="1"/>
          </p:cNvPicPr>
          <p:nvPr/>
        </p:nvPicPr>
        <p:blipFill>
          <a:blip r:embed="rId3"/>
          <a:srcRect/>
          <a:stretch>
            <a:fillRect/>
          </a:stretch>
        </p:blipFill>
        <p:spPr bwMode="auto">
          <a:xfrm>
            <a:off x="5715000" y="1447800"/>
            <a:ext cx="3200400" cy="2099463"/>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571</TotalTime>
  <Words>1416</Words>
  <Application>Microsoft Office PowerPoint</Application>
  <PresentationFormat>On-screen Show (4:3)</PresentationFormat>
  <Paragraphs>136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Flow</vt:lpstr>
      <vt:lpstr>         M. Com. Sem 3  Security Analysis and Portfolio Management (Finance Group)  Economic Analysis </vt:lpstr>
      <vt:lpstr>FANDAMENTAL ANALYSIS</vt:lpstr>
      <vt:lpstr>WHY TO STUDY FUNDAMENTAL ANALYSIS</vt:lpstr>
      <vt:lpstr>3 LEVEL OF FUNDAMENTAL ANALYSIS</vt:lpstr>
      <vt:lpstr>ECONOMIC ANALYSIS</vt:lpstr>
      <vt:lpstr>FACTORS OF ECONOMIC ANALYSIS</vt:lpstr>
      <vt:lpstr>MAJOR TOOLS OF ECONOMIC ANALYSIS</vt:lpstr>
      <vt:lpstr>GROSS DOMESTIC PRODUCT</vt:lpstr>
      <vt:lpstr>FISCAL POLICY</vt:lpstr>
      <vt:lpstr>MONETARY  POLICY</vt:lpstr>
      <vt:lpstr>SAVING RATE</vt:lpstr>
      <vt:lpstr>TRADE DEFICIT</vt:lpstr>
      <vt:lpstr>EXCHANGE RATE</vt:lpstr>
      <vt:lpstr>CONCLUSION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Analysis M. Com. Sem 3  Security Analysis and Portfolio Management Finance Group</dc:title>
  <dc:creator/>
  <cp:lastModifiedBy>acer</cp:lastModifiedBy>
  <cp:revision>55</cp:revision>
  <dcterms:created xsi:type="dcterms:W3CDTF">2006-08-16T00:00:00Z</dcterms:created>
  <dcterms:modified xsi:type="dcterms:W3CDTF">2020-04-13T12:27:16Z</dcterms:modified>
</cp:coreProperties>
</file>